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118d2afde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118d2afde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118d2afde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118d2afde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118d2afde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118d2afde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118d2afde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118d2afde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118d2afde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118d2afd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118d2afde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118d2afde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118d2afde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118d2afde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118d2afde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118d2afde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118d2afde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118d2afde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118d2afde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118d2afde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f474cf2b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f474cf2b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118d2afde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118d2afde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118d2afde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118d2afde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118d2afde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118d2afde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118d2afde7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118d2afde7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118d2afde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118d2afde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118d2afde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118d2afde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118d2afde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118d2afde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118d2afde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118d2afde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118b3962e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118b3962e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118b3962e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118b3962e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f474cf2b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f474cf2b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118b3962e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118b3962e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118b3962e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118b3962e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118b3962e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118b3962e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118b3962ea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118b3962ea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118b3962ea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118b3962ea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118b3962ea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118b3962ea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118b3962e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118b3962e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118b3962e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118b3962e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118b3962e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118b3962e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118b3962e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118b3962e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f474cf2b7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f474cf2b7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118b3962e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118b3962e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118b3962e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118b3962e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118b3962e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118b3962e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118b3962e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118b3962e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118b3962e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118b3962e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118b3962e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118b3962e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118b3962e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118b3962e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118b3962e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118b3962e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118b3962e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118b3962e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118b3962e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118b3962e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f474cf2b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f474cf2b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118b3962e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118b3962e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118b3962ea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118b3962ea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118b3962e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118b3962e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118b3962e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118b3962e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118b3962e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118b3962ea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118b3962e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118b3962e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118b3962ea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118b3962ea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118b3962e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118b3962e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118b3962ea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118b3962ea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118b3962ea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118b3962ea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f474cf2b7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f474cf2b7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118b3962ea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118b3962ea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118b3962ea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118b3962ea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118b3962ea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118b3962ea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118b3962ea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118b3962ea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118b3962e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118b3962e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118b3962ea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118b3962ea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118b3962ea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118b3962ea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118b3962ea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118b3962ea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118b3962ea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118b3962ea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118b3962ea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118b3962ea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f474cf2b7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f474cf2b7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118b3962ea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118b3962ea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f474cf2b7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f474cf2b7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118d2afde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118d2afde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20.png"/><Relationship Id="rId6"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4.png"/><Relationship Id="rId4" Type="http://schemas.openxmlformats.org/officeDocument/2006/relationships/image" Target="../media/image29.png"/><Relationship Id="rId5" Type="http://schemas.openxmlformats.org/officeDocument/2006/relationships/image" Target="../media/image39.png"/><Relationship Id="rId6"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6.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8.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6.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5.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2.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5.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2.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9.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9.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8.png"/><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0.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2.png"/><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8.png"/><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8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5.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0.png"/><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9.png"/><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7.png"/><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sz="3980"/>
              <a:t>Travel and </a:t>
            </a:r>
            <a:endParaRPr sz="3980"/>
          </a:p>
          <a:p>
            <a:pPr indent="0" lvl="0" marL="0" rtl="0" algn="ctr">
              <a:spcBef>
                <a:spcPts val="0"/>
              </a:spcBef>
              <a:spcAft>
                <a:spcPts val="0"/>
              </a:spcAft>
              <a:buSzPts val="990"/>
              <a:buNone/>
            </a:pPr>
            <a:r>
              <a:rPr lang="en" sz="3980"/>
              <a:t>Code Playground Application</a:t>
            </a:r>
            <a:endParaRPr sz="3980"/>
          </a:p>
        </p:txBody>
      </p:sp>
      <p:sp>
        <p:nvSpPr>
          <p:cNvPr id="55" name="Google Shape;55;p13"/>
          <p:cNvSpPr txBox="1"/>
          <p:nvPr>
            <p:ph idx="1" type="subTitle"/>
          </p:nvPr>
        </p:nvSpPr>
        <p:spPr>
          <a:xfrm>
            <a:off x="311700" y="3231025"/>
            <a:ext cx="8520600" cy="1214400"/>
          </a:xfrm>
          <a:prstGeom prst="rect">
            <a:avLst/>
          </a:prstGeom>
        </p:spPr>
        <p:txBody>
          <a:bodyPr anchorCtr="0" anchor="t" bIns="91425" lIns="91425" spcFirstLastPara="1" rIns="91425" wrap="square" tIns="91425">
            <a:normAutofit fontScale="25000" lnSpcReduction="20000"/>
          </a:bodyPr>
          <a:lstStyle/>
          <a:p>
            <a:pPr indent="0" lvl="0" marL="0" rtl="0" algn="ctr">
              <a:spcBef>
                <a:spcPts val="0"/>
              </a:spcBef>
              <a:spcAft>
                <a:spcPts val="0"/>
              </a:spcAft>
              <a:buNone/>
            </a:pPr>
            <a:r>
              <a:rPr lang="en"/>
              <a:t>                                                    </a:t>
            </a:r>
            <a:r>
              <a:rPr lang="en" sz="4000"/>
              <a:t>                                             </a:t>
            </a:r>
            <a:r>
              <a:rPr lang="en" sz="6707"/>
              <a:t>Presented by :</a:t>
            </a:r>
            <a:endParaRPr sz="6707"/>
          </a:p>
          <a:p>
            <a:pPr indent="0" lvl="0" marL="0" rtl="0" algn="ctr">
              <a:spcBef>
                <a:spcPts val="0"/>
              </a:spcBef>
              <a:spcAft>
                <a:spcPts val="0"/>
              </a:spcAft>
              <a:buNone/>
            </a:pPr>
            <a:r>
              <a:rPr lang="en" sz="6707"/>
              <a:t>                                                                                                       Nadavaluru Medhasi</a:t>
            </a:r>
            <a:endParaRPr sz="6707"/>
          </a:p>
          <a:p>
            <a:pPr indent="0" lvl="0" marL="0" rtl="0" algn="l">
              <a:lnSpc>
                <a:spcPct val="115000"/>
              </a:lnSpc>
              <a:spcBef>
                <a:spcPts val="0"/>
              </a:spcBef>
              <a:spcAft>
                <a:spcPts val="0"/>
              </a:spcAft>
              <a:buNone/>
            </a:pPr>
            <a:r>
              <a:rPr lang="en" sz="5907">
                <a:solidFill>
                  <a:schemeClr val="dk1"/>
                </a:solidFill>
                <a:latin typeface="Times New Roman"/>
                <a:ea typeface="Times New Roman"/>
                <a:cs typeface="Times New Roman"/>
                <a:sym typeface="Times New Roman"/>
              </a:rPr>
              <a:t>	                                                                                                                            </a:t>
            </a:r>
            <a:r>
              <a:rPr b="1" lang="en" sz="5907">
                <a:solidFill>
                  <a:schemeClr val="dk1"/>
                </a:solidFill>
                <a:latin typeface="Times New Roman"/>
                <a:ea typeface="Times New Roman"/>
                <a:cs typeface="Times New Roman"/>
                <a:sym typeface="Times New Roman"/>
              </a:rPr>
              <a:t>Batch</a:t>
            </a:r>
            <a:r>
              <a:rPr lang="en" sz="5907">
                <a:solidFill>
                  <a:schemeClr val="dk1"/>
                </a:solidFill>
                <a:latin typeface="Times New Roman"/>
                <a:ea typeface="Times New Roman"/>
                <a:cs typeface="Times New Roman"/>
                <a:sym typeface="Times New Roman"/>
              </a:rPr>
              <a:t> WIP-SF-13</a:t>
            </a:r>
            <a:endParaRPr b="1" sz="5907">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5907">
                <a:solidFill>
                  <a:schemeClr val="dk1"/>
                </a:solidFill>
                <a:latin typeface="Times New Roman"/>
                <a:ea typeface="Times New Roman"/>
                <a:cs typeface="Times New Roman"/>
                <a:sym typeface="Times New Roman"/>
              </a:rPr>
              <a:t>                                                                                                                                      LMS Id:</a:t>
            </a:r>
            <a:r>
              <a:rPr lang="en" sz="5907">
                <a:solidFill>
                  <a:schemeClr val="dk1"/>
                </a:solidFill>
                <a:latin typeface="Times New Roman"/>
                <a:ea typeface="Times New Roman"/>
                <a:cs typeface="Times New Roman"/>
                <a:sym typeface="Times New Roman"/>
              </a:rPr>
              <a:t> 1782288</a:t>
            </a:r>
            <a:endParaRPr b="1" sz="5907">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275"/>
              <a:buFont typeface="Arial"/>
              <a:buNone/>
            </a:pPr>
            <a:r>
              <a:rPr b="1" lang="en" sz="5907">
                <a:solidFill>
                  <a:schemeClr val="dk1"/>
                </a:solidFill>
                <a:latin typeface="Times New Roman"/>
                <a:ea typeface="Times New Roman"/>
                <a:cs typeface="Times New Roman"/>
                <a:sym typeface="Times New Roman"/>
              </a:rPr>
              <a:t>                                                                                                                                      Date: </a:t>
            </a:r>
            <a:r>
              <a:rPr lang="en" sz="5907">
                <a:solidFill>
                  <a:schemeClr val="dk1"/>
                </a:solidFill>
                <a:latin typeface="Times New Roman"/>
                <a:ea typeface="Times New Roman"/>
                <a:cs typeface="Times New Roman"/>
                <a:sym typeface="Times New Roman"/>
              </a:rPr>
              <a:t>27/02/2023</a:t>
            </a:r>
            <a:endParaRPr sz="5907">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275"/>
              <a:buFont typeface="Arial"/>
              <a:buNone/>
            </a:pPr>
            <a:r>
              <a:t/>
            </a:r>
            <a:endParaRPr sz="6707"/>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Step 4</a:t>
            </a:r>
            <a:endParaRPr sz="1820"/>
          </a:p>
        </p:txBody>
      </p:sp>
      <p:sp>
        <p:nvSpPr>
          <p:cNvPr id="110" name="Google Shape;11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a Travel Approval Object.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Label=”Travel Approval”</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Plural=”Travel Approvals”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Object Name=”Travel_Approval”</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Record Name=”Travel Approval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Data Type=”Auto Number”</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Display format “TA{00000}”</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Starting Number=1</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Allow Reports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Allow Activities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Track Field History</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Allow Search</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Add Notes and Attachments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a custom tab</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Add the tab only to Travel App,Save</a:t>
            </a:r>
            <a:endParaRPr/>
          </a:p>
        </p:txBody>
      </p:sp>
      <p:pic>
        <p:nvPicPr>
          <p:cNvPr id="111" name="Google Shape;111;p22"/>
          <p:cNvPicPr preferRelativeResize="0"/>
          <p:nvPr/>
        </p:nvPicPr>
        <p:blipFill>
          <a:blip r:embed="rId3">
            <a:alphaModFix/>
          </a:blip>
          <a:stretch>
            <a:fillRect/>
          </a:stretch>
        </p:blipFill>
        <p:spPr>
          <a:xfrm>
            <a:off x="3215700" y="1829150"/>
            <a:ext cx="5342900" cy="235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idx="1" type="body"/>
          </p:nvPr>
        </p:nvSpPr>
        <p:spPr>
          <a:xfrm>
            <a:off x="311700" y="536800"/>
            <a:ext cx="8520600" cy="4032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Create the Custom fields: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1.Purpose Of Trip,Text Area</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2.Status,Picklist,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Values=New,Submitted,Pending,Approval,Approved,Rejected,Draft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3.Trip Start Date,Date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4.Trip End Date,Date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5.Out Of State,Checkbox</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6.Destination State,Text,Length=2</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7.Department,Lookup,Related To=Department custom object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117" name="Google Shape;117;p23"/>
          <p:cNvPicPr preferRelativeResize="0"/>
          <p:nvPr/>
        </p:nvPicPr>
        <p:blipFill rotWithShape="1">
          <a:blip r:embed="rId3">
            <a:alphaModFix/>
          </a:blip>
          <a:srcRect b="0" l="3689" r="-3689" t="0"/>
          <a:stretch/>
        </p:blipFill>
        <p:spPr>
          <a:xfrm>
            <a:off x="4990275" y="1924725"/>
            <a:ext cx="4153725" cy="2113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Step 5</a:t>
            </a:r>
            <a:endParaRPr sz="1820"/>
          </a:p>
        </p:txBody>
      </p:sp>
      <p:sp>
        <p:nvSpPr>
          <p:cNvPr id="123" name="Google Shape;12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Import Departments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Download the Department.CSV File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Open “Data Import Wizard”,Click “Launch Wizard”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Select “Departments” custom object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Add new records ,upload the file by clicking the csv icon</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Map the fields,click Next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Start Import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Make sure all the records are inserted.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124" name="Google Shape;124;p24"/>
          <p:cNvPicPr preferRelativeResize="0"/>
          <p:nvPr/>
        </p:nvPicPr>
        <p:blipFill>
          <a:blip r:embed="rId3">
            <a:alphaModFix/>
          </a:blip>
          <a:stretch>
            <a:fillRect/>
          </a:stretch>
        </p:blipFill>
        <p:spPr>
          <a:xfrm>
            <a:off x="4572000" y="2220675"/>
            <a:ext cx="4326175" cy="2154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rPr lang="en" sz="1820"/>
              <a:t>Exercise 2</a:t>
            </a:r>
            <a:endParaRPr sz="1820"/>
          </a:p>
          <a:p>
            <a:pPr indent="0" lvl="0" marL="0" rtl="0" algn="l">
              <a:spcBef>
                <a:spcPts val="0"/>
              </a:spcBef>
              <a:spcAft>
                <a:spcPts val="0"/>
              </a:spcAft>
              <a:buSzPct val="54395"/>
              <a:buNone/>
            </a:pPr>
            <a:r>
              <a:rPr lang="en" sz="1820"/>
              <a:t>Step 1:</a:t>
            </a:r>
            <a:endParaRPr sz="1820"/>
          </a:p>
        </p:txBody>
      </p:sp>
      <p:sp>
        <p:nvSpPr>
          <p:cNvPr id="130" name="Google Shape;13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a Travel Approval record.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Purpose of Trip=”Attend Dreamforce”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Status=”Draft”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Trip Start Date/End Date=”Pick any Date”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Out Of State=True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Destination State=”CA”</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Department=Technology,Save</a:t>
            </a:r>
            <a:endParaRPr/>
          </a:p>
        </p:txBody>
      </p:sp>
      <p:pic>
        <p:nvPicPr>
          <p:cNvPr id="131" name="Google Shape;131;p25"/>
          <p:cNvPicPr preferRelativeResize="0"/>
          <p:nvPr/>
        </p:nvPicPr>
        <p:blipFill>
          <a:blip r:embed="rId3">
            <a:alphaModFix/>
          </a:blip>
          <a:stretch>
            <a:fillRect/>
          </a:stretch>
        </p:blipFill>
        <p:spPr>
          <a:xfrm>
            <a:off x="3502475" y="1295400"/>
            <a:ext cx="5093824" cy="3343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Step 2:</a:t>
            </a:r>
            <a:endParaRPr sz="1820"/>
          </a:p>
        </p:txBody>
      </p:sp>
      <p:sp>
        <p:nvSpPr>
          <p:cNvPr id="137" name="Google Shape;13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Expense Item Object.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Label=”Expense Item”,Plural=”Expense Items”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Starts with vowel sound=Checked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Record Name=Expense Item Number,Data Type=Auto Number,</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Display format=E-{00000}</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Allow Reports,Do not create Custom Tab,Save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138" name="Google Shape;138;p26"/>
          <p:cNvPicPr preferRelativeResize="0"/>
          <p:nvPr/>
        </p:nvPicPr>
        <p:blipFill>
          <a:blip r:embed="rId3">
            <a:alphaModFix/>
          </a:blip>
          <a:stretch>
            <a:fillRect/>
          </a:stretch>
        </p:blipFill>
        <p:spPr>
          <a:xfrm>
            <a:off x="4972050" y="1292000"/>
            <a:ext cx="3860250" cy="3367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Step 3:</a:t>
            </a:r>
            <a:endParaRPr sz="1820"/>
          </a:p>
        </p:txBody>
      </p:sp>
      <p:sp>
        <p:nvSpPr>
          <p:cNvPr id="144" name="Google Shape;144;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Create the following custom fields: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1.Amount,length=16,Type=Currency,Decimal=2,Required=True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2.Expense Type,Type=Picklist,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Values=Airfare,Hotel,Rental Car,Meals,Other,Required=true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3.Travel Approval,Type=Master-Detail,Related To-Travel Approval</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145" name="Google Shape;145;p27"/>
          <p:cNvPicPr preferRelativeResize="0"/>
          <p:nvPr/>
        </p:nvPicPr>
        <p:blipFill>
          <a:blip r:embed="rId3">
            <a:alphaModFix/>
          </a:blip>
          <a:stretch>
            <a:fillRect/>
          </a:stretch>
        </p:blipFill>
        <p:spPr>
          <a:xfrm>
            <a:off x="2104375" y="2792175"/>
            <a:ext cx="5114224" cy="2183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Step 4</a:t>
            </a:r>
            <a:endParaRPr sz="1820"/>
          </a:p>
        </p:txBody>
      </p:sp>
      <p:sp>
        <p:nvSpPr>
          <p:cNvPr id="151" name="Google Shape;15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Create Expense Items.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Amount=450,Expense Type=”Airfare”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Save.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Amount=870,Expense Type=”Hotel”</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Save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152" name="Google Shape;152;p28"/>
          <p:cNvPicPr preferRelativeResize="0"/>
          <p:nvPr/>
        </p:nvPicPr>
        <p:blipFill>
          <a:blip r:embed="rId3">
            <a:alphaModFix/>
          </a:blip>
          <a:stretch>
            <a:fillRect/>
          </a:stretch>
        </p:blipFill>
        <p:spPr>
          <a:xfrm>
            <a:off x="3237150" y="1017725"/>
            <a:ext cx="5510875" cy="3343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Step 5:</a:t>
            </a:r>
            <a:endParaRPr sz="1820"/>
          </a:p>
        </p:txBody>
      </p:sp>
      <p:sp>
        <p:nvSpPr>
          <p:cNvPr id="158" name="Google Shape;158;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a User</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First Name=”Eric”,Last Name=”Executive”,Email=”Use your own email”</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UserName=”Choose a Unique username”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Role=”CEO”</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License=Salesforce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Profile=System Administrator</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Save</a:t>
            </a:r>
            <a:endParaRPr/>
          </a:p>
        </p:txBody>
      </p:sp>
      <p:pic>
        <p:nvPicPr>
          <p:cNvPr id="159" name="Google Shape;159;p29"/>
          <p:cNvPicPr preferRelativeResize="0"/>
          <p:nvPr/>
        </p:nvPicPr>
        <p:blipFill>
          <a:blip r:embed="rId3">
            <a:alphaModFix/>
          </a:blip>
          <a:stretch>
            <a:fillRect/>
          </a:stretch>
        </p:blipFill>
        <p:spPr>
          <a:xfrm>
            <a:off x="2696250" y="2128825"/>
            <a:ext cx="6031375" cy="2632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Step 6:</a:t>
            </a:r>
            <a:endParaRPr sz="1820"/>
          </a:p>
        </p:txBody>
      </p:sp>
      <p:sp>
        <p:nvSpPr>
          <p:cNvPr id="165" name="Google Shape;16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Add user Eric Executive as your manager.</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166" name="Google Shape;166;p30"/>
          <p:cNvPicPr preferRelativeResize="0"/>
          <p:nvPr/>
        </p:nvPicPr>
        <p:blipFill>
          <a:blip r:embed="rId3">
            <a:alphaModFix/>
          </a:blip>
          <a:stretch>
            <a:fillRect/>
          </a:stretch>
        </p:blipFill>
        <p:spPr>
          <a:xfrm>
            <a:off x="2050600" y="1741025"/>
            <a:ext cx="5943600" cy="3050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Step 7</a:t>
            </a:r>
            <a:endParaRPr sz="1820"/>
          </a:p>
        </p:txBody>
      </p:sp>
      <p:sp>
        <p:nvSpPr>
          <p:cNvPr id="172" name="Google Shape;17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Customize the Travel Approval default search layout as shown in the screenshot.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p:txBody>
      </p:sp>
      <p:pic>
        <p:nvPicPr>
          <p:cNvPr id="173" name="Google Shape;173;p31"/>
          <p:cNvPicPr preferRelativeResize="0"/>
          <p:nvPr/>
        </p:nvPicPr>
        <p:blipFill>
          <a:blip r:embed="rId3">
            <a:alphaModFix/>
          </a:blip>
          <a:stretch>
            <a:fillRect/>
          </a:stretch>
        </p:blipFill>
        <p:spPr>
          <a:xfrm>
            <a:off x="1152525" y="1846450"/>
            <a:ext cx="6615799" cy="2854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1111"/>
              <a:buFont typeface="Arial"/>
              <a:buNone/>
            </a:pPr>
            <a:r>
              <a:rPr b="1" lang="en" sz="1800">
                <a:latin typeface="Times New Roman"/>
                <a:ea typeface="Times New Roman"/>
                <a:cs typeface="Times New Roman"/>
                <a:sym typeface="Times New Roman"/>
              </a:rPr>
              <a:t>                                                                       </a:t>
            </a:r>
            <a:r>
              <a:rPr b="1" lang="en" sz="2466">
                <a:latin typeface="Times New Roman"/>
                <a:ea typeface="Times New Roman"/>
                <a:cs typeface="Times New Roman"/>
                <a:sym typeface="Times New Roman"/>
              </a:rPr>
              <a:t>Abstract</a:t>
            </a:r>
            <a:endParaRPr sz="3466"/>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t/>
            </a:r>
            <a:endParaRPr sz="2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Salesforce, Inc. is an American cloud-based software company headquartered in San Francisco, California. It provides customer relationship management (CRM) software and applications focused on sales, customer service, marketing automation, analytics, and application development.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Salesforce's main technologies are tools for customer management. Other products enable customers to create apps, integrate data from other systems, visualize data, and offer training courses.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In here we work on how to Set up the Company Profile, Configuring the user Interface, setting up the search layouts, Configuring Search Settings, Setting up Chatter Groups,Working with validation rules,approval processes and flows.Here we mainly work on Travel Application and Code Playground Application.</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Step 8</a:t>
            </a:r>
            <a:endParaRPr sz="1800"/>
          </a:p>
        </p:txBody>
      </p:sp>
      <p:sp>
        <p:nvSpPr>
          <p:cNvPr id="179" name="Google Shape;17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Select fields to display in the Travel Approval “All” List view as shown in the screenshot.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p:txBody>
      </p:sp>
      <p:pic>
        <p:nvPicPr>
          <p:cNvPr id="180" name="Google Shape;180;p32"/>
          <p:cNvPicPr preferRelativeResize="0"/>
          <p:nvPr/>
        </p:nvPicPr>
        <p:blipFill>
          <a:blip r:embed="rId3">
            <a:alphaModFix/>
          </a:blip>
          <a:stretch>
            <a:fillRect/>
          </a:stretch>
        </p:blipFill>
        <p:spPr>
          <a:xfrm>
            <a:off x="1355100" y="1730825"/>
            <a:ext cx="6178500" cy="3183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Step 9:</a:t>
            </a:r>
            <a:endParaRPr sz="1820"/>
          </a:p>
        </p:txBody>
      </p:sp>
      <p:sp>
        <p:nvSpPr>
          <p:cNvPr id="186" name="Google Shape;18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Travel Approval custom List View “Open Out of State Travel Requests”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All users should be able to see this list view</a:t>
            </a:r>
            <a:endParaRPr/>
          </a:p>
        </p:txBody>
      </p:sp>
      <p:pic>
        <p:nvPicPr>
          <p:cNvPr id="187" name="Google Shape;187;p33"/>
          <p:cNvPicPr preferRelativeResize="0"/>
          <p:nvPr/>
        </p:nvPicPr>
        <p:blipFill>
          <a:blip r:embed="rId3">
            <a:alphaModFix/>
          </a:blip>
          <a:stretch>
            <a:fillRect/>
          </a:stretch>
        </p:blipFill>
        <p:spPr>
          <a:xfrm>
            <a:off x="1471600" y="1812475"/>
            <a:ext cx="6276300" cy="2683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Step 10:</a:t>
            </a:r>
            <a:endParaRPr sz="1820"/>
          </a:p>
        </p:txBody>
      </p:sp>
      <p:sp>
        <p:nvSpPr>
          <p:cNvPr id="193" name="Google Shape;19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Select fields to display in the Travel Approval “Open Out of State Travel Requests” List view as shown in screenshot and save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194" name="Google Shape;194;p34"/>
          <p:cNvPicPr preferRelativeResize="0"/>
          <p:nvPr/>
        </p:nvPicPr>
        <p:blipFill>
          <a:blip r:embed="rId3">
            <a:alphaModFix/>
          </a:blip>
          <a:stretch>
            <a:fillRect/>
          </a:stretch>
        </p:blipFill>
        <p:spPr>
          <a:xfrm>
            <a:off x="2114550" y="1642400"/>
            <a:ext cx="5767375" cy="3180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54395"/>
              <a:buFont typeface="Arial"/>
              <a:buNone/>
            </a:pPr>
            <a:r>
              <a:rPr b="1" lang="en" sz="2022">
                <a:latin typeface="Times New Roman"/>
                <a:ea typeface="Times New Roman"/>
                <a:cs typeface="Times New Roman"/>
                <a:sym typeface="Times New Roman"/>
              </a:rPr>
              <a:t>Step 11:</a:t>
            </a:r>
            <a:endParaRPr sz="3022"/>
          </a:p>
        </p:txBody>
      </p:sp>
      <p:sp>
        <p:nvSpPr>
          <p:cNvPr id="200" name="Google Shape;200;p35"/>
          <p:cNvSpPr txBox="1"/>
          <p:nvPr>
            <p:ph idx="1" type="body"/>
          </p:nvPr>
        </p:nvSpPr>
        <p:spPr>
          <a:xfrm>
            <a:off x="311700" y="853175"/>
            <a:ext cx="8520600" cy="3715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Customize the Travel Approval Page layout.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1.In the Travel App app,click the Travel Approvals tab and open TA-00001</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2.Click Setup and then select Edit Page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3.Left click once in the middle of the form to select it.you should see a light blue border around the form.</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4.On the right-hand side,Click Travel Approval Layout(previewed)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5.Scroll down to the Travel Approval Detail section.Here’s where you can change the order and position of the fields.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6.Add a section to the page layout called “Trip Info” and add the fields as shown in the screenshot.</a:t>
            </a:r>
            <a:endParaRPr/>
          </a:p>
        </p:txBody>
      </p:sp>
      <p:pic>
        <p:nvPicPr>
          <p:cNvPr id="201" name="Google Shape;201;p35"/>
          <p:cNvPicPr preferRelativeResize="0"/>
          <p:nvPr/>
        </p:nvPicPr>
        <p:blipFill>
          <a:blip r:embed="rId3">
            <a:alphaModFix/>
          </a:blip>
          <a:stretch>
            <a:fillRect/>
          </a:stretch>
        </p:blipFill>
        <p:spPr>
          <a:xfrm>
            <a:off x="2185975" y="3016725"/>
            <a:ext cx="4901200" cy="1766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Step 12:</a:t>
            </a:r>
            <a:endParaRPr sz="1820"/>
          </a:p>
        </p:txBody>
      </p:sp>
      <p:sp>
        <p:nvSpPr>
          <p:cNvPr id="207" name="Google Shape;20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Edit the Expense Item Related List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Related lists can be added to any salesforce page they are related or linked to.</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1.From Page Layouts in the Object Manager,Select Travel Approval Layout.Scroll down to the Expense Items related list.click the wrench icon in the header tab.</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2.Move the Expense Type and Amount fields from Available fields to Selected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fields.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3.Clock OK.Click Yes if you are asked if you want to Overwrite Users Related Lists Customizations.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4.Click Save.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5.Navigate back to a Travel Approval Record and look at the related lists.you should see the extra columns you added to the expense item related lists.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3" name="Google Shape;213;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4" name="Google Shape;214;p37"/>
          <p:cNvPicPr preferRelativeResize="0"/>
          <p:nvPr/>
        </p:nvPicPr>
        <p:blipFill>
          <a:blip r:embed="rId3">
            <a:alphaModFix/>
          </a:blip>
          <a:stretch>
            <a:fillRect/>
          </a:stretch>
        </p:blipFill>
        <p:spPr>
          <a:xfrm>
            <a:off x="304800" y="304800"/>
            <a:ext cx="8520600" cy="4212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Step 13:</a:t>
            </a:r>
            <a:endParaRPr sz="1820"/>
          </a:p>
        </p:txBody>
      </p:sp>
      <p:sp>
        <p:nvSpPr>
          <p:cNvPr id="220" name="Google Shape;220;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Enable Chatter on the Travel Approval Object.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Enable “Feed Tracking” for Travel Approval Object.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Select these 2 fields:Destination State,Status and then save.</a:t>
            </a:r>
            <a:endParaRPr/>
          </a:p>
        </p:txBody>
      </p:sp>
      <p:pic>
        <p:nvPicPr>
          <p:cNvPr id="221" name="Google Shape;221;p38"/>
          <p:cNvPicPr preferRelativeResize="0"/>
          <p:nvPr/>
        </p:nvPicPr>
        <p:blipFill>
          <a:blip r:embed="rId3">
            <a:alphaModFix/>
          </a:blip>
          <a:stretch>
            <a:fillRect/>
          </a:stretch>
        </p:blipFill>
        <p:spPr>
          <a:xfrm>
            <a:off x="3186100" y="1955350"/>
            <a:ext cx="5032626" cy="2576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txBox="1"/>
          <p:nvPr>
            <p:ph idx="1" type="body"/>
          </p:nvPr>
        </p:nvSpPr>
        <p:spPr>
          <a:xfrm>
            <a:off x="311700" y="393925"/>
            <a:ext cx="8520600" cy="4175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Open a Travel Approval record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Click on Chatter Tab</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Share a Post:Which Department should I associate this travel request with?</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Mention user Eric Executive on the post using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Login as Eric and reply to the email,saying:”Technology is the correct department”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Enable Administrator can log in as any user.</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227" name="Google Shape;227;p39"/>
          <p:cNvPicPr preferRelativeResize="0"/>
          <p:nvPr/>
        </p:nvPicPr>
        <p:blipFill>
          <a:blip r:embed="rId3">
            <a:alphaModFix/>
          </a:blip>
          <a:stretch>
            <a:fillRect/>
          </a:stretch>
        </p:blipFill>
        <p:spPr>
          <a:xfrm>
            <a:off x="2808525" y="2140150"/>
            <a:ext cx="5459875" cy="2428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0"/>
          <p:cNvSpPr txBox="1"/>
          <p:nvPr>
            <p:ph type="title"/>
          </p:nvPr>
        </p:nvSpPr>
        <p:spPr>
          <a:xfrm>
            <a:off x="311700" y="261225"/>
            <a:ext cx="8520600" cy="100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Module 2</a:t>
            </a:r>
            <a:endParaRPr/>
          </a:p>
          <a:p>
            <a:pPr indent="0" lvl="0" marL="0" rtl="0" algn="l">
              <a:spcBef>
                <a:spcPts val="0"/>
              </a:spcBef>
              <a:spcAft>
                <a:spcPts val="0"/>
              </a:spcAft>
              <a:buNone/>
            </a:pPr>
            <a:r>
              <a:rPr lang="en" sz="2022"/>
              <a:t>Exercise 1</a:t>
            </a:r>
            <a:endParaRPr sz="2022"/>
          </a:p>
          <a:p>
            <a:pPr indent="0" lvl="0" marL="0" rtl="0" algn="l">
              <a:spcBef>
                <a:spcPts val="0"/>
              </a:spcBef>
              <a:spcAft>
                <a:spcPts val="0"/>
              </a:spcAft>
              <a:buNone/>
            </a:pPr>
            <a:r>
              <a:rPr lang="en" sz="2022"/>
              <a:t>Step 1:</a:t>
            </a:r>
            <a:endParaRPr sz="2022"/>
          </a:p>
          <a:p>
            <a:pPr indent="0" lvl="0" marL="0" rtl="0" algn="l">
              <a:spcBef>
                <a:spcPts val="0"/>
              </a:spcBef>
              <a:spcAft>
                <a:spcPts val="0"/>
              </a:spcAft>
              <a:buNone/>
            </a:pPr>
            <a:r>
              <a:t/>
            </a:r>
            <a:endParaRPr/>
          </a:p>
        </p:txBody>
      </p:sp>
      <p:sp>
        <p:nvSpPr>
          <p:cNvPr id="233" name="Google Shape;233;p40"/>
          <p:cNvSpPr txBox="1"/>
          <p:nvPr>
            <p:ph idx="1" type="body"/>
          </p:nvPr>
        </p:nvSpPr>
        <p:spPr>
          <a:xfrm>
            <a:off x="311700" y="934800"/>
            <a:ext cx="8520600" cy="3634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a Validation Rule for Travel Approval Object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Business Logic: Trip end date must always be greater than(&gt;=) the trip start date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Name:Trip end date after start date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Make sure to keep “Active” selected/checked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Error Message:Trip end date must be greater than or equal to start date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Error Location:Select field and pick Trip End Date as the location for the error</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234" name="Google Shape;234;p40"/>
          <p:cNvPicPr preferRelativeResize="0"/>
          <p:nvPr/>
        </p:nvPicPr>
        <p:blipFill>
          <a:blip r:embed="rId3">
            <a:alphaModFix/>
          </a:blip>
          <a:stretch>
            <a:fillRect/>
          </a:stretch>
        </p:blipFill>
        <p:spPr>
          <a:xfrm>
            <a:off x="1338950" y="2679925"/>
            <a:ext cx="6745725" cy="2463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Step 2:</a:t>
            </a:r>
            <a:endParaRPr sz="1820"/>
          </a:p>
        </p:txBody>
      </p:sp>
      <p:sp>
        <p:nvSpPr>
          <p:cNvPr id="240" name="Google Shape;240;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a Roll-Up Summary field on Travel Approval object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Business Logic:Automatically sum of the total amount of expenses from the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related Expense Item</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Field Label:Total Expenses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Field Name:Total_Expenses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Roll-Up Type:Sum</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Field to Aggregate:Amount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Filter Criteria:All records should be included in the calculation</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Save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241" name="Google Shape;241;p41"/>
          <p:cNvPicPr preferRelativeResize="0"/>
          <p:nvPr/>
        </p:nvPicPr>
        <p:blipFill>
          <a:blip r:embed="rId3">
            <a:alphaModFix/>
          </a:blip>
          <a:stretch>
            <a:fillRect/>
          </a:stretch>
        </p:blipFill>
        <p:spPr>
          <a:xfrm>
            <a:off x="4890400" y="1771650"/>
            <a:ext cx="4032500" cy="3160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3633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1800">
                <a:solidFill>
                  <a:srgbClr val="000000"/>
                </a:solidFill>
                <a:latin typeface="Times New Roman"/>
                <a:ea typeface="Times New Roman"/>
                <a:cs typeface="Times New Roman"/>
                <a:sym typeface="Times New Roman"/>
              </a:rPr>
              <a:t>                                                                </a:t>
            </a:r>
            <a:r>
              <a:rPr b="1" lang="en" sz="2466">
                <a:solidFill>
                  <a:srgbClr val="000000"/>
                </a:solidFill>
                <a:latin typeface="Times New Roman"/>
                <a:ea typeface="Times New Roman"/>
                <a:cs typeface="Times New Roman"/>
                <a:sym typeface="Times New Roman"/>
              </a:rPr>
              <a:t>Introduction</a:t>
            </a:r>
            <a:endParaRPr sz="3466">
              <a:solidFill>
                <a:srgbClr val="000000"/>
              </a:solidFill>
            </a:endParaRPr>
          </a:p>
          <a:p>
            <a:pPr indent="0" lvl="0" marL="0" rtl="0" algn="l">
              <a:spcBef>
                <a:spcPts val="0"/>
              </a:spcBef>
              <a:spcAft>
                <a:spcPts val="0"/>
              </a:spcAft>
              <a:buNone/>
            </a:pPr>
            <a:r>
              <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just">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Salesforce is a cloud-based software company that provides its customers with a platform to develop their own applications without following the tough steps that they used to follow in the legacy system. The software or application once created can be uploaded onto the cloud allowing the end-users to view them.</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Salesforce is currently providing various software solutions and platforms for developers to create and distribute custom software/applications. Tech giants like Google, Twitter, Amazon, and Facebook are using Salesforce either in the form of SaaS or PaaS.</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Talking about HR systems, every company across the globe has an HR team. Each HR team would require an HR application to store employee records. Almost all specifications for such an application would be common for all companies. So, as a developer, it would be very easy to create a Salesforce application for such specifications, post it onto the cloud, and provide it as a service to multiple clients at the same time. Maintenance of the same can be done altogether too. So basically, the problem of scalability gets eliminated.</a:t>
            </a:r>
            <a:endParaRPr b="1" sz="16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Step 3:</a:t>
            </a:r>
            <a:endParaRPr sz="1820"/>
          </a:p>
        </p:txBody>
      </p:sp>
      <p:sp>
        <p:nvSpPr>
          <p:cNvPr id="247" name="Google Shape;24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Formula Fields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Business Logic:Create a field that shows visual indicator based on the value of the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Status field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Click Setup select Custom Code | Static Resource | New</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Name=StatusImages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File=StatusImages.zip(upload it from the project folder)</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Cache-Control=Public</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Save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248" name="Google Shape;248;p42"/>
          <p:cNvPicPr preferRelativeResize="0"/>
          <p:nvPr/>
        </p:nvPicPr>
        <p:blipFill>
          <a:blip r:embed="rId3">
            <a:alphaModFix/>
          </a:blip>
          <a:stretch>
            <a:fillRect/>
          </a:stretch>
        </p:blipFill>
        <p:spPr>
          <a:xfrm>
            <a:off x="4482200" y="2201740"/>
            <a:ext cx="4552950" cy="256103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Step 4:</a:t>
            </a:r>
            <a:endParaRPr sz="1820"/>
          </a:p>
        </p:txBody>
      </p:sp>
      <p:sp>
        <p:nvSpPr>
          <p:cNvPr id="254" name="Google Shape;254;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a Formula field on the Travel Approval object to show an image based on the status field.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Field Label:Status Indicator</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Formula Return Type:Text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Copy &amp; Paste the formula: IF( ISPICKVAL( Status c , 'Approved') , IMAGE("/resource/StatusImages/thumbs-up.png", "Accepted", 20, 20),</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IF ( ISPICKVAL( Status c , 'Rejected'), IMAGE("/resource/StatusImages/thumbs-down.png", "Rejected", 20, 20),</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IMAGE("/resource/StatusImages/draft.png", "In-Process", 20, 20)))</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Save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Step 5:</a:t>
            </a:r>
            <a:endParaRPr sz="1820"/>
          </a:p>
        </p:txBody>
      </p:sp>
      <p:sp>
        <p:nvSpPr>
          <p:cNvPr id="260" name="Google Shape;260;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a Record – Triggered Flow.</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Set the Out-of-State checkbox field on the Travel Approval object if out-of-state travel has been chosen.</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Object: Travel Approval.</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Configure Trigger: Trigger the flow when: A record is created or updated.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Condition Requirements = None.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Optimize the Flow For: Fast Field Updates.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Done.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Select “Freeform”.</a:t>
            </a:r>
            <a:endParaRPr/>
          </a:p>
        </p:txBody>
      </p:sp>
      <p:pic>
        <p:nvPicPr>
          <p:cNvPr id="261" name="Google Shape;261;p44"/>
          <p:cNvPicPr preferRelativeResize="0"/>
          <p:nvPr/>
        </p:nvPicPr>
        <p:blipFill>
          <a:blip r:embed="rId3">
            <a:alphaModFix/>
          </a:blip>
          <a:stretch>
            <a:fillRect/>
          </a:stretch>
        </p:blipFill>
        <p:spPr>
          <a:xfrm>
            <a:off x="3696375" y="2312525"/>
            <a:ext cx="5327200" cy="2611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5"/>
          <p:cNvPicPr preferRelativeResize="0"/>
          <p:nvPr/>
        </p:nvPicPr>
        <p:blipFill>
          <a:blip r:embed="rId3">
            <a:alphaModFix/>
          </a:blip>
          <a:stretch>
            <a:fillRect/>
          </a:stretch>
        </p:blipFill>
        <p:spPr>
          <a:xfrm>
            <a:off x="397350" y="152400"/>
            <a:ext cx="4074650" cy="2476500"/>
          </a:xfrm>
          <a:prstGeom prst="rect">
            <a:avLst/>
          </a:prstGeom>
          <a:noFill/>
          <a:ln>
            <a:noFill/>
          </a:ln>
        </p:spPr>
      </p:pic>
      <p:pic>
        <p:nvPicPr>
          <p:cNvPr id="267" name="Google Shape;267;p45"/>
          <p:cNvPicPr preferRelativeResize="0"/>
          <p:nvPr/>
        </p:nvPicPr>
        <p:blipFill>
          <a:blip r:embed="rId4">
            <a:alphaModFix/>
          </a:blip>
          <a:stretch>
            <a:fillRect/>
          </a:stretch>
        </p:blipFill>
        <p:spPr>
          <a:xfrm>
            <a:off x="4624400" y="152400"/>
            <a:ext cx="4144050" cy="2527525"/>
          </a:xfrm>
          <a:prstGeom prst="rect">
            <a:avLst/>
          </a:prstGeom>
          <a:noFill/>
          <a:ln>
            <a:noFill/>
          </a:ln>
        </p:spPr>
      </p:pic>
      <p:pic>
        <p:nvPicPr>
          <p:cNvPr id="268" name="Google Shape;268;p45"/>
          <p:cNvPicPr preferRelativeResize="0"/>
          <p:nvPr/>
        </p:nvPicPr>
        <p:blipFill>
          <a:blip r:embed="rId5">
            <a:alphaModFix/>
          </a:blip>
          <a:stretch>
            <a:fillRect/>
          </a:stretch>
        </p:blipFill>
        <p:spPr>
          <a:xfrm>
            <a:off x="397350" y="2740475"/>
            <a:ext cx="3928534" cy="2209800"/>
          </a:xfrm>
          <a:prstGeom prst="rect">
            <a:avLst/>
          </a:prstGeom>
          <a:noFill/>
          <a:ln>
            <a:noFill/>
          </a:ln>
        </p:spPr>
      </p:pic>
      <p:pic>
        <p:nvPicPr>
          <p:cNvPr id="269" name="Google Shape;269;p45"/>
          <p:cNvPicPr preferRelativeResize="0"/>
          <p:nvPr/>
        </p:nvPicPr>
        <p:blipFill>
          <a:blip r:embed="rId6">
            <a:alphaModFix/>
          </a:blip>
          <a:stretch>
            <a:fillRect/>
          </a:stretch>
        </p:blipFill>
        <p:spPr>
          <a:xfrm>
            <a:off x="4478275" y="2832325"/>
            <a:ext cx="4290175" cy="2158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6"/>
          <p:cNvSpPr txBox="1"/>
          <p:nvPr>
            <p:ph type="title"/>
          </p:nvPr>
        </p:nvSpPr>
        <p:spPr>
          <a:xfrm>
            <a:off x="311700" y="445025"/>
            <a:ext cx="8520600" cy="42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rPr lang="en" sz="1820"/>
              <a:t>Step 6:</a:t>
            </a:r>
            <a:endParaRPr sz="1820"/>
          </a:p>
        </p:txBody>
      </p:sp>
      <p:sp>
        <p:nvSpPr>
          <p:cNvPr id="275" name="Google Shape;275;p46"/>
          <p:cNvSpPr txBox="1"/>
          <p:nvPr>
            <p:ph idx="1" type="body"/>
          </p:nvPr>
        </p:nvSpPr>
        <p:spPr>
          <a:xfrm>
            <a:off x="311700" y="873725"/>
            <a:ext cx="8520600" cy="3695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1.Create an Approval Process to send Travel approvals to Manager or Travel coordinator.</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2.Approval Process Name: Travel Approval Request (Leave rest of the options as it is)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3.Specify Entry Criteria: Use this approval process if the following: Formula Evaluates to True.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4.In Formula space, Add “True”. There will be no Error.</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5.Select Approver: Automatically assign an approver using a standard or custom hierarchy field: Manager</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6.Click Save.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7.Click View Approval Process Detail Page.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276" name="Google Shape;276;p46"/>
          <p:cNvPicPr preferRelativeResize="0"/>
          <p:nvPr/>
        </p:nvPicPr>
        <p:blipFill>
          <a:blip r:embed="rId3">
            <a:alphaModFix/>
          </a:blip>
          <a:stretch>
            <a:fillRect/>
          </a:stretch>
        </p:blipFill>
        <p:spPr>
          <a:xfrm>
            <a:off x="3380025" y="2730950"/>
            <a:ext cx="4757050" cy="2224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7"/>
          <p:cNvPicPr preferRelativeResize="0"/>
          <p:nvPr/>
        </p:nvPicPr>
        <p:blipFill>
          <a:blip r:embed="rId3">
            <a:alphaModFix/>
          </a:blip>
          <a:stretch>
            <a:fillRect/>
          </a:stretch>
        </p:blipFill>
        <p:spPr>
          <a:xfrm>
            <a:off x="152400" y="152400"/>
            <a:ext cx="4319574" cy="2429761"/>
          </a:xfrm>
          <a:prstGeom prst="rect">
            <a:avLst/>
          </a:prstGeom>
          <a:noFill/>
          <a:ln>
            <a:noFill/>
          </a:ln>
        </p:spPr>
      </p:pic>
      <p:pic>
        <p:nvPicPr>
          <p:cNvPr id="282" name="Google Shape;282;p47"/>
          <p:cNvPicPr preferRelativeResize="0"/>
          <p:nvPr/>
        </p:nvPicPr>
        <p:blipFill>
          <a:blip r:embed="rId4">
            <a:alphaModFix/>
          </a:blip>
          <a:stretch>
            <a:fillRect/>
          </a:stretch>
        </p:blipFill>
        <p:spPr>
          <a:xfrm>
            <a:off x="4624374" y="152400"/>
            <a:ext cx="4367226" cy="2456565"/>
          </a:xfrm>
          <a:prstGeom prst="rect">
            <a:avLst/>
          </a:prstGeom>
          <a:noFill/>
          <a:ln>
            <a:noFill/>
          </a:ln>
        </p:spPr>
      </p:pic>
      <p:pic>
        <p:nvPicPr>
          <p:cNvPr id="283" name="Google Shape;283;p47"/>
          <p:cNvPicPr preferRelativeResize="0"/>
          <p:nvPr/>
        </p:nvPicPr>
        <p:blipFill>
          <a:blip r:embed="rId5">
            <a:alphaModFix/>
          </a:blip>
          <a:stretch>
            <a:fillRect/>
          </a:stretch>
        </p:blipFill>
        <p:spPr>
          <a:xfrm>
            <a:off x="152400" y="2734550"/>
            <a:ext cx="4237275" cy="2256550"/>
          </a:xfrm>
          <a:prstGeom prst="rect">
            <a:avLst/>
          </a:prstGeom>
          <a:noFill/>
          <a:ln>
            <a:noFill/>
          </a:ln>
        </p:spPr>
      </p:pic>
      <p:pic>
        <p:nvPicPr>
          <p:cNvPr id="284" name="Google Shape;284;p47"/>
          <p:cNvPicPr preferRelativeResize="0"/>
          <p:nvPr/>
        </p:nvPicPr>
        <p:blipFill>
          <a:blip r:embed="rId6">
            <a:alphaModFix/>
          </a:blip>
          <a:stretch>
            <a:fillRect/>
          </a:stretch>
        </p:blipFill>
        <p:spPr>
          <a:xfrm>
            <a:off x="4572000" y="2761375"/>
            <a:ext cx="4237275" cy="2229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311700" y="445025"/>
            <a:ext cx="8520600" cy="653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8476"/>
              <a:buNone/>
            </a:pPr>
            <a:r>
              <a:rPr lang="en" sz="2042"/>
              <a:t>Exercise 2</a:t>
            </a:r>
            <a:endParaRPr sz="2042"/>
          </a:p>
          <a:p>
            <a:pPr indent="0" lvl="0" marL="0" rtl="0" algn="l">
              <a:spcBef>
                <a:spcPts val="0"/>
              </a:spcBef>
              <a:spcAft>
                <a:spcPts val="0"/>
              </a:spcAft>
              <a:buSzPct val="48476"/>
              <a:buNone/>
            </a:pPr>
            <a:r>
              <a:rPr lang="en" sz="2042"/>
              <a:t>Step 1:</a:t>
            </a:r>
            <a:endParaRPr sz="2042"/>
          </a:p>
        </p:txBody>
      </p:sp>
      <p:sp>
        <p:nvSpPr>
          <p:cNvPr id="290" name="Google Shape;290;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Use Data Import Wizard to import Travel Approval records.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Open Import Wizard | Custom Object = Travel Approvals.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Add New Records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Which Department field in your file do you want to match...= Department Name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Trigger workflow rules and processes for new and updated records = Checked.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.CSV File = TravelApprovals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Edit Field Mapping: Fields should be Mapped Automatically, Next, Start Import.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291" name="Google Shape;291;p48"/>
          <p:cNvPicPr preferRelativeResize="0"/>
          <p:nvPr/>
        </p:nvPicPr>
        <p:blipFill>
          <a:blip r:embed="rId3">
            <a:alphaModFix/>
          </a:blip>
          <a:stretch>
            <a:fillRect/>
          </a:stretch>
        </p:blipFill>
        <p:spPr>
          <a:xfrm>
            <a:off x="3818850" y="2935050"/>
            <a:ext cx="5092475" cy="1815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Step 2:</a:t>
            </a:r>
            <a:endParaRPr sz="1820"/>
          </a:p>
        </p:txBody>
      </p:sp>
      <p:sp>
        <p:nvSpPr>
          <p:cNvPr id="297" name="Google Shape;297;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a Travel Requests by Department Report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Click on Reports Tab | Click “New Report”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Report types = Travel Approvals.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Add column:Department, Status,Out-of-State,Destination State,Trip Start/End Date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Group Rows by This Field: Department &amp; Status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Add a Chart(Column), X Axis = Department, Y Axis = Record Count,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Show Values = Checked.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Save report as: Travel Requests by Department, Folder: Public Reports.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298" name="Google Shape;298;p49"/>
          <p:cNvPicPr preferRelativeResize="0"/>
          <p:nvPr/>
        </p:nvPicPr>
        <p:blipFill>
          <a:blip r:embed="rId3">
            <a:alphaModFix/>
          </a:blip>
          <a:stretch>
            <a:fillRect/>
          </a:stretch>
        </p:blipFill>
        <p:spPr>
          <a:xfrm>
            <a:off x="4757725" y="3159575"/>
            <a:ext cx="4124325" cy="1836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Step 3:</a:t>
            </a:r>
            <a:endParaRPr sz="1820"/>
          </a:p>
        </p:txBody>
      </p:sp>
      <p:sp>
        <p:nvSpPr>
          <p:cNvPr id="304" name="Google Shape;304;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a Travel Requests by Month Report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Click on Reports Tab | Click “New Report”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Report types = Travel Approvals.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Add column:Department,Status,Out-of-State,Destination State, Trip Start/End Date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Group Rows by This Field: Trip End Date, select Group Dates By | Calendar Month.</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Group Rows by This Field: Out-Of-State.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Save report as: Travel Requests by Month, Folder: Public Reports.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305" name="Google Shape;305;p50"/>
          <p:cNvPicPr preferRelativeResize="0"/>
          <p:nvPr/>
        </p:nvPicPr>
        <p:blipFill>
          <a:blip r:embed="rId3">
            <a:alphaModFix/>
          </a:blip>
          <a:stretch>
            <a:fillRect/>
          </a:stretch>
        </p:blipFill>
        <p:spPr>
          <a:xfrm>
            <a:off x="3237150" y="2955475"/>
            <a:ext cx="5595151" cy="20914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Step 4:</a:t>
            </a:r>
            <a:endParaRPr sz="1820"/>
          </a:p>
        </p:txBody>
      </p:sp>
      <p:sp>
        <p:nvSpPr>
          <p:cNvPr id="311" name="Google Shape;311;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1.Create a Travel Approvals Dashboard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2.Click on Dashboard Tab | Click “New Dashboard”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3.Name: Travel Requests Dashboard, Folder: Private Dashboard. Click Create.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4.Click + Component, Click the Travel Request by Department report and click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Select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5.Make sure the Y-Axis is set to Department and the X-Axis is set to Record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Count. Click Add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6.Click + Component, Click the Travel Request by Month report and click Select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Display As | Stacked Vertical Bar Chart, Sort By | Trip End Date, Click Save,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click Done.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3633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1800">
                <a:solidFill>
                  <a:srgbClr val="000000"/>
                </a:solidFill>
                <a:latin typeface="Times New Roman"/>
                <a:ea typeface="Times New Roman"/>
                <a:cs typeface="Times New Roman"/>
                <a:sym typeface="Times New Roman"/>
              </a:rPr>
              <a:t>                                                          </a:t>
            </a:r>
            <a:r>
              <a:rPr b="1" lang="en" sz="2466">
                <a:solidFill>
                  <a:srgbClr val="000000"/>
                </a:solidFill>
                <a:latin typeface="Times New Roman"/>
                <a:ea typeface="Times New Roman"/>
                <a:cs typeface="Times New Roman"/>
                <a:sym typeface="Times New Roman"/>
              </a:rPr>
              <a:t>Business Requirements</a:t>
            </a:r>
            <a:endParaRPr sz="3466">
              <a:solidFill>
                <a:srgbClr val="000000"/>
              </a:solidFill>
            </a:endParaRPr>
          </a:p>
          <a:p>
            <a:pPr indent="0" lvl="0" marL="0" rtl="0" algn="l">
              <a:spcBef>
                <a:spcPts val="0"/>
              </a:spcBef>
              <a:spcAft>
                <a:spcPts val="0"/>
              </a:spcAft>
              <a:buNone/>
            </a:pPr>
            <a:r>
              <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just">
              <a:lnSpc>
                <a:spcPct val="115000"/>
              </a:lnSpc>
              <a:spcBef>
                <a:spcPts val="0"/>
              </a:spcBef>
              <a:spcAft>
                <a:spcPts val="0"/>
              </a:spcAft>
              <a:buNone/>
            </a:pPr>
            <a:r>
              <a:rPr b="1" lang="en">
                <a:solidFill>
                  <a:schemeClr val="dk1"/>
                </a:solidFill>
                <a:latin typeface="Times New Roman"/>
                <a:ea typeface="Times New Roman"/>
                <a:cs typeface="Times New Roman"/>
                <a:sym typeface="Times New Roman"/>
              </a:rPr>
              <a:t>Module 1:</a:t>
            </a:r>
            <a:endParaRPr b="1">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Set up a Lightning app to streamline the travel approval process.</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You need to create a custom application that meets these requirements:</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Build a Lightning app, add tabs, and customize page layouts.</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Create custom objects and fields for the app.</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Define relationships between objects.</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Import data.</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Create Travel Approvals, Travel Expenses &amp; Users.</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Customize List views, Page Layouts,Related Lists.</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Setup Approval settings for User.</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Enable Chatter on the Travel Approval Object.</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7" name="Google Shape;317;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8" name="Google Shape;318;p52"/>
          <p:cNvPicPr preferRelativeResize="0"/>
          <p:nvPr/>
        </p:nvPicPr>
        <p:blipFill>
          <a:blip r:embed="rId3">
            <a:alphaModFix/>
          </a:blip>
          <a:stretch>
            <a:fillRect/>
          </a:stretch>
        </p:blipFill>
        <p:spPr>
          <a:xfrm>
            <a:off x="311700" y="445025"/>
            <a:ext cx="8520600" cy="4123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3"/>
          <p:cNvSpPr txBox="1"/>
          <p:nvPr>
            <p:ph type="title"/>
          </p:nvPr>
        </p:nvSpPr>
        <p:spPr>
          <a:xfrm>
            <a:off x="311700" y="445025"/>
            <a:ext cx="8520600" cy="846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Module 3</a:t>
            </a:r>
            <a:endParaRPr/>
          </a:p>
          <a:p>
            <a:pPr indent="0" lvl="0" marL="0" rtl="0" algn="l">
              <a:spcBef>
                <a:spcPts val="0"/>
              </a:spcBef>
              <a:spcAft>
                <a:spcPts val="0"/>
              </a:spcAft>
              <a:buNone/>
            </a:pPr>
            <a:r>
              <a:rPr lang="en" sz="2022"/>
              <a:t>Exercise 1:</a:t>
            </a:r>
            <a:endParaRPr sz="2022"/>
          </a:p>
        </p:txBody>
      </p:sp>
      <p:sp>
        <p:nvSpPr>
          <p:cNvPr id="324" name="Google Shape;324;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a new custom lightning App, name: Code Playground.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Upload an App image, Keep “Org Theme options” checked.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Navigation Style=”Standard Navigation”,leave rest as it is.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Add Lead,Account,Contact,Opportunity,Case to the Navigation items.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User Profile=”System Administrator”</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Save and Finish.</a:t>
            </a:r>
            <a:endParaRPr sz="1400">
              <a:solidFill>
                <a:schemeClr val="dk1"/>
              </a:solidFill>
              <a:latin typeface="Times New Roman"/>
              <a:ea typeface="Times New Roman"/>
              <a:cs typeface="Times New Roman"/>
              <a:sym typeface="Times New Roman"/>
            </a:endParaRPr>
          </a:p>
        </p:txBody>
      </p:sp>
      <p:pic>
        <p:nvPicPr>
          <p:cNvPr id="325" name="Google Shape;325;p53"/>
          <p:cNvPicPr preferRelativeResize="0"/>
          <p:nvPr/>
        </p:nvPicPr>
        <p:blipFill>
          <a:blip r:embed="rId3">
            <a:alphaModFix/>
          </a:blip>
          <a:stretch>
            <a:fillRect/>
          </a:stretch>
        </p:blipFill>
        <p:spPr>
          <a:xfrm>
            <a:off x="3900475" y="2516650"/>
            <a:ext cx="5144875" cy="2052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a Custom Object.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Label=Customer, Plural Label=Customers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Record Name=Customer Name,Data Type=Text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Allow Report,Allow Search</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Create a New Custom Tab</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Create a Custom fields for Customer Object.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Label=Active,Checkbox,Save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Label=Customer Type,Picklist Values: Premium,Standard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Label=Description,Text Area,Save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p:txBody>
      </p:sp>
      <p:pic>
        <p:nvPicPr>
          <p:cNvPr id="331" name="Google Shape;331;p54"/>
          <p:cNvPicPr preferRelativeResize="0"/>
          <p:nvPr/>
        </p:nvPicPr>
        <p:blipFill>
          <a:blip r:embed="rId3">
            <a:alphaModFix/>
          </a:blip>
          <a:stretch>
            <a:fillRect/>
          </a:stretch>
        </p:blipFill>
        <p:spPr>
          <a:xfrm>
            <a:off x="4572000" y="1346425"/>
            <a:ext cx="4361075" cy="33432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5"/>
          <p:cNvSpPr txBox="1"/>
          <p:nvPr>
            <p:ph idx="1" type="body"/>
          </p:nvPr>
        </p:nvSpPr>
        <p:spPr>
          <a:xfrm>
            <a:off x="311700" y="516400"/>
            <a:ext cx="8520600" cy="4052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a Custom Object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Label=Billing,Plural Label=Billings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Record Name=Bill Number</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Type=Auto Number,Format=B-{0000},Starting number 1</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Allow Report,Allow Search</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a New Custom Tab</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Add it to “Code Playground” App only,Save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a custom fields for Billing Object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Label=Amount Paid,Currency,Save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Label=Customer Type,Picklist,Values: Premium,Standard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Label=Status,Picklist,Values:Paid,Unpaid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Label=Customer,Master-Detail,Related To - Customer custom object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337" name="Google Shape;337;p55"/>
          <p:cNvPicPr preferRelativeResize="0"/>
          <p:nvPr/>
        </p:nvPicPr>
        <p:blipFill>
          <a:blip r:embed="rId3">
            <a:alphaModFix/>
          </a:blip>
          <a:stretch>
            <a:fillRect/>
          </a:stretch>
        </p:blipFill>
        <p:spPr>
          <a:xfrm>
            <a:off x="4572000" y="720500"/>
            <a:ext cx="4381500" cy="25513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3" name="Google Shape;343;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4" name="Google Shape;344;p56"/>
          <p:cNvPicPr preferRelativeResize="0"/>
          <p:nvPr/>
        </p:nvPicPr>
        <p:blipFill>
          <a:blip r:embed="rId3">
            <a:alphaModFix/>
          </a:blip>
          <a:stretch>
            <a:fillRect/>
          </a:stretch>
        </p:blipFill>
        <p:spPr>
          <a:xfrm>
            <a:off x="152400" y="325900"/>
            <a:ext cx="8679899" cy="4374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Exercise 2:</a:t>
            </a:r>
            <a:endParaRPr sz="1820"/>
          </a:p>
        </p:txBody>
      </p:sp>
      <p:sp>
        <p:nvSpPr>
          <p:cNvPr id="350" name="Google Shape;350;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Use Execute Anonymous to define and execute the following code: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Define a String and use string method ‘endsWith’ to display the output</a:t>
            </a:r>
            <a:endParaRPr/>
          </a:p>
        </p:txBody>
      </p:sp>
      <p:pic>
        <p:nvPicPr>
          <p:cNvPr id="351" name="Google Shape;351;p57"/>
          <p:cNvPicPr preferRelativeResize="0"/>
          <p:nvPr/>
        </p:nvPicPr>
        <p:blipFill>
          <a:blip r:embed="rId3">
            <a:alphaModFix/>
          </a:blip>
          <a:stretch>
            <a:fillRect/>
          </a:stretch>
        </p:blipFill>
        <p:spPr>
          <a:xfrm>
            <a:off x="440875" y="1792050"/>
            <a:ext cx="4082150" cy="2776825"/>
          </a:xfrm>
          <a:prstGeom prst="rect">
            <a:avLst/>
          </a:prstGeom>
          <a:noFill/>
          <a:ln>
            <a:noFill/>
          </a:ln>
        </p:spPr>
      </p:pic>
      <p:pic>
        <p:nvPicPr>
          <p:cNvPr id="352" name="Google Shape;352;p57"/>
          <p:cNvPicPr preferRelativeResize="0"/>
          <p:nvPr/>
        </p:nvPicPr>
        <p:blipFill>
          <a:blip r:embed="rId4">
            <a:alphaModFix/>
          </a:blip>
          <a:stretch>
            <a:fillRect/>
          </a:stretch>
        </p:blipFill>
        <p:spPr>
          <a:xfrm>
            <a:off x="4706700" y="1863500"/>
            <a:ext cx="4031124" cy="26431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8"/>
          <p:cNvSpPr txBox="1"/>
          <p:nvPr>
            <p:ph idx="1" type="body"/>
          </p:nvPr>
        </p:nvSpPr>
        <p:spPr>
          <a:xfrm>
            <a:off x="311700" y="516400"/>
            <a:ext cx="8520600" cy="4052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Define 2 Date type variables,use Date method today() and addDays(30) to display the output</a:t>
            </a:r>
            <a:endParaRPr/>
          </a:p>
        </p:txBody>
      </p:sp>
      <p:pic>
        <p:nvPicPr>
          <p:cNvPr id="358" name="Google Shape;358;p58"/>
          <p:cNvPicPr preferRelativeResize="0"/>
          <p:nvPr/>
        </p:nvPicPr>
        <p:blipFill>
          <a:blip r:embed="rId3">
            <a:alphaModFix/>
          </a:blip>
          <a:stretch>
            <a:fillRect/>
          </a:stretch>
        </p:blipFill>
        <p:spPr>
          <a:xfrm>
            <a:off x="359225" y="1179750"/>
            <a:ext cx="4286250" cy="3275900"/>
          </a:xfrm>
          <a:prstGeom prst="rect">
            <a:avLst/>
          </a:prstGeom>
          <a:noFill/>
          <a:ln>
            <a:noFill/>
          </a:ln>
        </p:spPr>
      </p:pic>
      <p:pic>
        <p:nvPicPr>
          <p:cNvPr id="359" name="Google Shape;359;p58"/>
          <p:cNvPicPr preferRelativeResize="0"/>
          <p:nvPr/>
        </p:nvPicPr>
        <p:blipFill>
          <a:blip r:embed="rId4">
            <a:alphaModFix/>
          </a:blip>
          <a:stretch>
            <a:fillRect/>
          </a:stretch>
        </p:blipFill>
        <p:spPr>
          <a:xfrm>
            <a:off x="4767950" y="1240975"/>
            <a:ext cx="4163776" cy="3133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9"/>
          <p:cNvSpPr txBox="1"/>
          <p:nvPr>
            <p:ph idx="1" type="body"/>
          </p:nvPr>
        </p:nvSpPr>
        <p:spPr>
          <a:xfrm>
            <a:off x="311700" y="475575"/>
            <a:ext cx="8520600" cy="4093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Display the output of an integer variable from string ‘10’ and then add 20 to it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365" name="Google Shape;365;p59"/>
          <p:cNvPicPr preferRelativeResize="0"/>
          <p:nvPr/>
        </p:nvPicPr>
        <p:blipFill>
          <a:blip r:embed="rId3">
            <a:alphaModFix/>
          </a:blip>
          <a:stretch>
            <a:fillRect/>
          </a:stretch>
        </p:blipFill>
        <p:spPr>
          <a:xfrm>
            <a:off x="366725" y="1128700"/>
            <a:ext cx="4360400" cy="3440075"/>
          </a:xfrm>
          <a:prstGeom prst="rect">
            <a:avLst/>
          </a:prstGeom>
          <a:noFill/>
          <a:ln>
            <a:noFill/>
          </a:ln>
        </p:spPr>
      </p:pic>
      <p:pic>
        <p:nvPicPr>
          <p:cNvPr id="366" name="Google Shape;366;p59"/>
          <p:cNvPicPr preferRelativeResize="0"/>
          <p:nvPr/>
        </p:nvPicPr>
        <p:blipFill>
          <a:blip r:embed="rId4">
            <a:alphaModFix/>
          </a:blip>
          <a:stretch>
            <a:fillRect/>
          </a:stretch>
        </p:blipFill>
        <p:spPr>
          <a:xfrm>
            <a:off x="4788350" y="1128700"/>
            <a:ext cx="4043951" cy="3398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0"/>
          <p:cNvSpPr txBox="1"/>
          <p:nvPr>
            <p:ph idx="1" type="body"/>
          </p:nvPr>
        </p:nvSpPr>
        <p:spPr>
          <a:xfrm>
            <a:off x="311700" y="434750"/>
            <a:ext cx="8520600" cy="4134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Define a String variable &amp; use string method length() to display the output</a:t>
            </a:r>
            <a:endParaRPr/>
          </a:p>
        </p:txBody>
      </p:sp>
      <p:pic>
        <p:nvPicPr>
          <p:cNvPr id="372" name="Google Shape;372;p60"/>
          <p:cNvPicPr preferRelativeResize="0"/>
          <p:nvPr/>
        </p:nvPicPr>
        <p:blipFill>
          <a:blip r:embed="rId3">
            <a:alphaModFix/>
          </a:blip>
          <a:stretch>
            <a:fillRect/>
          </a:stretch>
        </p:blipFill>
        <p:spPr>
          <a:xfrm>
            <a:off x="461275" y="955225"/>
            <a:ext cx="4633250" cy="3561675"/>
          </a:xfrm>
          <a:prstGeom prst="rect">
            <a:avLst/>
          </a:prstGeom>
          <a:noFill/>
          <a:ln>
            <a:noFill/>
          </a:ln>
        </p:spPr>
      </p:pic>
      <p:pic>
        <p:nvPicPr>
          <p:cNvPr id="373" name="Google Shape;373;p60"/>
          <p:cNvPicPr preferRelativeResize="0"/>
          <p:nvPr/>
        </p:nvPicPr>
        <p:blipFill>
          <a:blip r:embed="rId4">
            <a:alphaModFix/>
          </a:blip>
          <a:stretch>
            <a:fillRect/>
          </a:stretch>
        </p:blipFill>
        <p:spPr>
          <a:xfrm>
            <a:off x="5165950" y="1016450"/>
            <a:ext cx="3756276" cy="3500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1"/>
          <p:cNvSpPr txBox="1"/>
          <p:nvPr>
            <p:ph idx="1" type="body"/>
          </p:nvPr>
        </p:nvSpPr>
        <p:spPr>
          <a:xfrm>
            <a:off x="311700" y="506175"/>
            <a:ext cx="8520600" cy="4062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Define a List of integer and display the output using add(),get(),set(),clear() methods</a:t>
            </a:r>
            <a:endParaRPr/>
          </a:p>
        </p:txBody>
      </p:sp>
      <p:pic>
        <p:nvPicPr>
          <p:cNvPr id="379" name="Google Shape;379;p61"/>
          <p:cNvPicPr preferRelativeResize="0"/>
          <p:nvPr/>
        </p:nvPicPr>
        <p:blipFill>
          <a:blip r:embed="rId3">
            <a:alphaModFix/>
          </a:blip>
          <a:stretch>
            <a:fillRect/>
          </a:stretch>
        </p:blipFill>
        <p:spPr>
          <a:xfrm>
            <a:off x="254450" y="1118500"/>
            <a:ext cx="4084876" cy="3601825"/>
          </a:xfrm>
          <a:prstGeom prst="rect">
            <a:avLst/>
          </a:prstGeom>
          <a:noFill/>
          <a:ln>
            <a:noFill/>
          </a:ln>
        </p:spPr>
      </p:pic>
      <p:pic>
        <p:nvPicPr>
          <p:cNvPr id="380" name="Google Shape;380;p61"/>
          <p:cNvPicPr preferRelativeResize="0"/>
          <p:nvPr/>
        </p:nvPicPr>
        <p:blipFill>
          <a:blip r:embed="rId4">
            <a:alphaModFix/>
          </a:blip>
          <a:stretch>
            <a:fillRect/>
          </a:stretch>
        </p:blipFill>
        <p:spPr>
          <a:xfrm>
            <a:off x="4572000" y="1159325"/>
            <a:ext cx="4340000" cy="3509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idx="1" type="body"/>
          </p:nvPr>
        </p:nvSpPr>
        <p:spPr>
          <a:xfrm>
            <a:off x="311700" y="526600"/>
            <a:ext cx="8520600" cy="40422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b="1" lang="en">
                <a:solidFill>
                  <a:schemeClr val="dk1"/>
                </a:solidFill>
                <a:latin typeface="Times New Roman"/>
                <a:ea typeface="Times New Roman"/>
                <a:cs typeface="Times New Roman"/>
                <a:sym typeface="Times New Roman"/>
              </a:rPr>
              <a:t>Module 2:</a:t>
            </a:r>
            <a:endParaRPr b="1">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Add Business logic &amp; Analytics to the Travel Approval App.</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You will be adding Business logics, Reports and Dashboards to:</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Enforce data integrity with validation rules.</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Define business logic using roll-up summary and formula fields</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Automate business processes with Flows.</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Define Approval Process for Travel Approval App.</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Create Reports to analyze Travel Approvals.</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Build Dashboards for Travel Approval Management.</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2"/>
          <p:cNvSpPr txBox="1"/>
          <p:nvPr>
            <p:ph idx="1" type="body"/>
          </p:nvPr>
        </p:nvSpPr>
        <p:spPr>
          <a:xfrm>
            <a:off x="311700" y="434750"/>
            <a:ext cx="8520600" cy="4134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Use Execute Anonymous to define and execute the following code to display the value of x=0 to 9</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Integer x=20</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while(x&gt;12){define the code}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for(Integer x=?;x&lt;10;x=x+1)</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System.debug(‘Value of x is: ‘+x);</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386" name="Google Shape;386;p62"/>
          <p:cNvPicPr preferRelativeResize="0"/>
          <p:nvPr/>
        </p:nvPicPr>
        <p:blipFill>
          <a:blip r:embed="rId3">
            <a:alphaModFix/>
          </a:blip>
          <a:stretch>
            <a:fillRect/>
          </a:stretch>
        </p:blipFill>
        <p:spPr>
          <a:xfrm>
            <a:off x="2941175" y="1225475"/>
            <a:ext cx="5891125" cy="33432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3"/>
          <p:cNvSpPr txBox="1"/>
          <p:nvPr>
            <p:ph type="title"/>
          </p:nvPr>
        </p:nvSpPr>
        <p:spPr>
          <a:xfrm>
            <a:off x="311700" y="445025"/>
            <a:ext cx="8520600" cy="42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rPr lang="en" sz="1820"/>
              <a:t>Exercise 3:</a:t>
            </a:r>
            <a:endParaRPr sz="1820"/>
          </a:p>
        </p:txBody>
      </p:sp>
      <p:sp>
        <p:nvSpPr>
          <p:cNvPr id="392" name="Google Shape;392;p63"/>
          <p:cNvSpPr txBox="1"/>
          <p:nvPr>
            <p:ph idx="1" type="body"/>
          </p:nvPr>
        </p:nvSpPr>
        <p:spPr>
          <a:xfrm>
            <a:off x="311700" y="924600"/>
            <a:ext cx="8520600" cy="3644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Answer the following in True or False: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Integer myluckyNumber=15;</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Integer myunluckyNumber=7;</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myluckyNumber != myunluckyNumber</a:t>
            </a:r>
            <a:endParaRPr/>
          </a:p>
        </p:txBody>
      </p:sp>
      <p:pic>
        <p:nvPicPr>
          <p:cNvPr id="393" name="Google Shape;393;p63"/>
          <p:cNvPicPr preferRelativeResize="0"/>
          <p:nvPr/>
        </p:nvPicPr>
        <p:blipFill>
          <a:blip r:embed="rId3">
            <a:alphaModFix/>
          </a:blip>
          <a:stretch>
            <a:fillRect/>
          </a:stretch>
        </p:blipFill>
        <p:spPr>
          <a:xfrm>
            <a:off x="400050" y="2128825"/>
            <a:ext cx="4245425" cy="2673825"/>
          </a:xfrm>
          <a:prstGeom prst="rect">
            <a:avLst/>
          </a:prstGeom>
          <a:noFill/>
          <a:ln>
            <a:noFill/>
          </a:ln>
        </p:spPr>
      </p:pic>
      <p:pic>
        <p:nvPicPr>
          <p:cNvPr id="394" name="Google Shape;394;p63"/>
          <p:cNvPicPr preferRelativeResize="0"/>
          <p:nvPr/>
        </p:nvPicPr>
        <p:blipFill>
          <a:blip r:embed="rId4">
            <a:alphaModFix/>
          </a:blip>
          <a:stretch>
            <a:fillRect/>
          </a:stretch>
        </p:blipFill>
        <p:spPr>
          <a:xfrm>
            <a:off x="4778850" y="2128825"/>
            <a:ext cx="4053449" cy="26738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Exercise 4:</a:t>
            </a:r>
            <a:endParaRPr sz="1820"/>
          </a:p>
        </p:txBody>
      </p:sp>
      <p:sp>
        <p:nvSpPr>
          <p:cNvPr id="400" name="Google Shape;400;p64"/>
          <p:cNvSpPr txBox="1"/>
          <p:nvPr>
            <p:ph idx="1" type="body"/>
          </p:nvPr>
        </p:nvSpPr>
        <p:spPr>
          <a:xfrm>
            <a:off x="311700" y="904200"/>
            <a:ext cx="8520600" cy="3664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Answer the following in True or False: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Boolean isTrue=True;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Boolean isFalse=false;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isTrue || isFalse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401" name="Google Shape;401;p64"/>
          <p:cNvPicPr preferRelativeResize="0"/>
          <p:nvPr/>
        </p:nvPicPr>
        <p:blipFill>
          <a:blip r:embed="rId3">
            <a:alphaModFix/>
          </a:blip>
          <a:stretch>
            <a:fillRect/>
          </a:stretch>
        </p:blipFill>
        <p:spPr>
          <a:xfrm>
            <a:off x="430675" y="2016575"/>
            <a:ext cx="4141326" cy="2622775"/>
          </a:xfrm>
          <a:prstGeom prst="rect">
            <a:avLst/>
          </a:prstGeom>
          <a:noFill/>
          <a:ln>
            <a:noFill/>
          </a:ln>
        </p:spPr>
      </p:pic>
      <p:pic>
        <p:nvPicPr>
          <p:cNvPr id="402" name="Google Shape;402;p64"/>
          <p:cNvPicPr preferRelativeResize="0"/>
          <p:nvPr/>
        </p:nvPicPr>
        <p:blipFill>
          <a:blip r:embed="rId4">
            <a:alphaModFix/>
          </a:blip>
          <a:stretch>
            <a:fillRect/>
          </a:stretch>
        </p:blipFill>
        <p:spPr>
          <a:xfrm>
            <a:off x="4655675" y="2016575"/>
            <a:ext cx="4266525" cy="26227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Exercise 5:</a:t>
            </a:r>
            <a:endParaRPr sz="1820"/>
          </a:p>
        </p:txBody>
      </p:sp>
      <p:sp>
        <p:nvSpPr>
          <p:cNvPr id="408" name="Google Shape;408;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Answer the following in True or False: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Date today=Date.today();</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Date tomorrow=Date.today().addDays(1);</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today != tomorrow</a:t>
            </a:r>
            <a:endParaRPr/>
          </a:p>
        </p:txBody>
      </p:sp>
      <p:pic>
        <p:nvPicPr>
          <p:cNvPr id="409" name="Google Shape;409;p65"/>
          <p:cNvPicPr preferRelativeResize="0"/>
          <p:nvPr/>
        </p:nvPicPr>
        <p:blipFill>
          <a:blip r:embed="rId3">
            <a:alphaModFix/>
          </a:blip>
          <a:stretch>
            <a:fillRect/>
          </a:stretch>
        </p:blipFill>
        <p:spPr>
          <a:xfrm>
            <a:off x="461275" y="2302325"/>
            <a:ext cx="4225024" cy="2591475"/>
          </a:xfrm>
          <a:prstGeom prst="rect">
            <a:avLst/>
          </a:prstGeom>
          <a:noFill/>
          <a:ln>
            <a:noFill/>
          </a:ln>
        </p:spPr>
      </p:pic>
      <p:pic>
        <p:nvPicPr>
          <p:cNvPr id="410" name="Google Shape;410;p65"/>
          <p:cNvPicPr preferRelativeResize="0"/>
          <p:nvPr/>
        </p:nvPicPr>
        <p:blipFill>
          <a:blip r:embed="rId4">
            <a:alphaModFix/>
          </a:blip>
          <a:stretch>
            <a:fillRect/>
          </a:stretch>
        </p:blipFill>
        <p:spPr>
          <a:xfrm>
            <a:off x="4849575" y="2302325"/>
            <a:ext cx="3982725" cy="25914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6"/>
          <p:cNvSpPr txBox="1"/>
          <p:nvPr>
            <p:ph type="title"/>
          </p:nvPr>
        </p:nvSpPr>
        <p:spPr>
          <a:xfrm>
            <a:off x="311700" y="445025"/>
            <a:ext cx="8520600" cy="43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7558"/>
              <a:buNone/>
            </a:pPr>
            <a:r>
              <a:rPr lang="en" sz="1720"/>
              <a:t>Exercise 6:</a:t>
            </a:r>
            <a:endParaRPr sz="1720"/>
          </a:p>
        </p:txBody>
      </p:sp>
      <p:sp>
        <p:nvSpPr>
          <p:cNvPr id="416" name="Google Shape;416;p66"/>
          <p:cNvSpPr txBox="1"/>
          <p:nvPr>
            <p:ph idx="1" type="body"/>
          </p:nvPr>
        </p:nvSpPr>
        <p:spPr>
          <a:xfrm>
            <a:off x="311700" y="883925"/>
            <a:ext cx="8520600" cy="3684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Write a program and execute to demo the use of “If..else if...else”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Define an Integer variable called Score.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System.debug (‘Grade: A+’), if Score is equal to 100.</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System.debug (‘Grade: A’), if Score is greater than or equals to 90.</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System.debug (‘Grade: B’), if Score is greater than or equals to 80.</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System.debug (‘Grade: Failed’), define as final else.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417" name="Google Shape;417;p66"/>
          <p:cNvPicPr preferRelativeResize="0"/>
          <p:nvPr/>
        </p:nvPicPr>
        <p:blipFill>
          <a:blip r:embed="rId3">
            <a:alphaModFix/>
          </a:blip>
          <a:stretch>
            <a:fillRect/>
          </a:stretch>
        </p:blipFill>
        <p:spPr>
          <a:xfrm>
            <a:off x="2275100" y="2435000"/>
            <a:ext cx="5943600" cy="2509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Exercise 7:</a:t>
            </a:r>
            <a:endParaRPr sz="1820"/>
          </a:p>
        </p:txBody>
      </p:sp>
      <p:sp>
        <p:nvSpPr>
          <p:cNvPr id="423" name="Google Shape;423;p67"/>
          <p:cNvSpPr txBox="1"/>
          <p:nvPr>
            <p:ph idx="1" type="body"/>
          </p:nvPr>
        </p:nvSpPr>
        <p:spPr>
          <a:xfrm>
            <a:off x="311700" y="894000"/>
            <a:ext cx="8520600" cy="3675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Write a program to execute and demo the use of “Apex – for Loop”</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Initialize the Billing object list to store the Billing Records created today, use SOQL.</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Use for Loop to iterate over the list and check if the Billings status = Paid.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System.debug (‘Value of Current Record in the Loop’+ Billing List);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if Status is paid then add the Billings into a List of String.</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System.debug('Value of BillingList '+BillingList);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Note: Create at least 2 Billing records with Status = Paid for this exercise.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68"/>
          <p:cNvPicPr preferRelativeResize="0"/>
          <p:nvPr/>
        </p:nvPicPr>
        <p:blipFill>
          <a:blip r:embed="rId3">
            <a:alphaModFix/>
          </a:blip>
          <a:stretch>
            <a:fillRect/>
          </a:stretch>
        </p:blipFill>
        <p:spPr>
          <a:xfrm>
            <a:off x="152400" y="781725"/>
            <a:ext cx="4166499" cy="3847425"/>
          </a:xfrm>
          <a:prstGeom prst="rect">
            <a:avLst/>
          </a:prstGeom>
          <a:noFill/>
          <a:ln>
            <a:noFill/>
          </a:ln>
        </p:spPr>
      </p:pic>
      <p:pic>
        <p:nvPicPr>
          <p:cNvPr id="429" name="Google Shape;429;p68"/>
          <p:cNvPicPr preferRelativeResize="0"/>
          <p:nvPr/>
        </p:nvPicPr>
        <p:blipFill>
          <a:blip r:embed="rId4">
            <a:alphaModFix/>
          </a:blip>
          <a:stretch>
            <a:fillRect/>
          </a:stretch>
        </p:blipFill>
        <p:spPr>
          <a:xfrm>
            <a:off x="4420275" y="822550"/>
            <a:ext cx="4520300" cy="37657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9"/>
          <p:cNvSpPr txBox="1"/>
          <p:nvPr>
            <p:ph type="title"/>
          </p:nvPr>
        </p:nvSpPr>
        <p:spPr>
          <a:xfrm>
            <a:off x="311700" y="445025"/>
            <a:ext cx="8520600" cy="408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rPr lang="en" sz="1820"/>
              <a:t>Exercise 8:</a:t>
            </a:r>
            <a:endParaRPr sz="1820"/>
          </a:p>
        </p:txBody>
      </p:sp>
      <p:sp>
        <p:nvSpPr>
          <p:cNvPr id="435" name="Google Shape;435;p69"/>
          <p:cNvSpPr txBox="1"/>
          <p:nvPr>
            <p:ph idx="1" type="body"/>
          </p:nvPr>
        </p:nvSpPr>
        <p:spPr>
          <a:xfrm>
            <a:off x="311700" y="853325"/>
            <a:ext cx="8520600" cy="37155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Write a Class to demo the use of Constants in Apex</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Class Name = DiscountClass.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Define a Final Decimal variable called “regularDiscount”.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Define a Decimal variable called “finalPrice”.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Define a Method called “calculateDiscount(Integer price)”, takes a Decimal data type.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finalPrice = price - price*regularDiscount;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Don’t forget to return a Decimal data type.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436" name="Google Shape;436;p69"/>
          <p:cNvPicPr preferRelativeResize="0"/>
          <p:nvPr/>
        </p:nvPicPr>
        <p:blipFill>
          <a:blip r:embed="rId3">
            <a:alphaModFix/>
          </a:blip>
          <a:stretch>
            <a:fillRect/>
          </a:stretch>
        </p:blipFill>
        <p:spPr>
          <a:xfrm>
            <a:off x="311700" y="2720750"/>
            <a:ext cx="4260301" cy="2306400"/>
          </a:xfrm>
          <a:prstGeom prst="rect">
            <a:avLst/>
          </a:prstGeom>
          <a:noFill/>
          <a:ln>
            <a:noFill/>
          </a:ln>
        </p:spPr>
      </p:pic>
      <p:pic>
        <p:nvPicPr>
          <p:cNvPr id="437" name="Google Shape;437;p69"/>
          <p:cNvPicPr preferRelativeResize="0"/>
          <p:nvPr/>
        </p:nvPicPr>
        <p:blipFill>
          <a:blip r:embed="rId4">
            <a:alphaModFix/>
          </a:blip>
          <a:stretch>
            <a:fillRect/>
          </a:stretch>
        </p:blipFill>
        <p:spPr>
          <a:xfrm>
            <a:off x="4661900" y="2720750"/>
            <a:ext cx="4260301" cy="2306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0"/>
          <p:cNvSpPr txBox="1"/>
          <p:nvPr>
            <p:ph type="title"/>
          </p:nvPr>
        </p:nvSpPr>
        <p:spPr>
          <a:xfrm>
            <a:off x="311700" y="445025"/>
            <a:ext cx="8520600" cy="39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rPr lang="en" sz="1820"/>
              <a:t>Exercise 9:</a:t>
            </a:r>
            <a:endParaRPr sz="1820"/>
          </a:p>
        </p:txBody>
      </p:sp>
      <p:sp>
        <p:nvSpPr>
          <p:cNvPr id="443" name="Google Shape;443;p70"/>
          <p:cNvSpPr txBox="1"/>
          <p:nvPr>
            <p:ph idx="1" type="body"/>
          </p:nvPr>
        </p:nvSpPr>
        <p:spPr>
          <a:xfrm>
            <a:off x="311700" y="904200"/>
            <a:ext cx="8520600" cy="3664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Write a Class to demo the use of Interface in Apex</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Interface Class Name = InterfaceExample.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Method Signature = Double percentageDiscountTobeApplied();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an Apex Class to implement the Interface Class, Name = PremiumCustomer</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Call the interface method to return 30% Discount.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another Apex Class to implement the Interface Class, Name = normalCustomer</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Call the interface method to return 10% Discount.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71"/>
          <p:cNvPicPr preferRelativeResize="0"/>
          <p:nvPr/>
        </p:nvPicPr>
        <p:blipFill>
          <a:blip r:embed="rId3">
            <a:alphaModFix/>
          </a:blip>
          <a:stretch>
            <a:fillRect/>
          </a:stretch>
        </p:blipFill>
        <p:spPr>
          <a:xfrm>
            <a:off x="152400" y="152400"/>
            <a:ext cx="4125674" cy="4589000"/>
          </a:xfrm>
          <a:prstGeom prst="rect">
            <a:avLst/>
          </a:prstGeom>
          <a:noFill/>
          <a:ln>
            <a:noFill/>
          </a:ln>
        </p:spPr>
      </p:pic>
      <p:pic>
        <p:nvPicPr>
          <p:cNvPr id="449" name="Google Shape;449;p71"/>
          <p:cNvPicPr preferRelativeResize="0"/>
          <p:nvPr/>
        </p:nvPicPr>
        <p:blipFill>
          <a:blip r:embed="rId4">
            <a:alphaModFix/>
          </a:blip>
          <a:stretch>
            <a:fillRect/>
          </a:stretch>
        </p:blipFill>
        <p:spPr>
          <a:xfrm>
            <a:off x="4430475" y="152400"/>
            <a:ext cx="4561125" cy="4548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idx="1" type="body"/>
          </p:nvPr>
        </p:nvSpPr>
        <p:spPr>
          <a:xfrm>
            <a:off x="311700" y="526600"/>
            <a:ext cx="8520600" cy="40422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b="1" lang="en">
                <a:solidFill>
                  <a:schemeClr val="dk1"/>
                </a:solidFill>
                <a:latin typeface="Times New Roman"/>
                <a:ea typeface="Times New Roman"/>
                <a:cs typeface="Times New Roman"/>
                <a:sym typeface="Times New Roman"/>
              </a:rPr>
              <a:t>Module 3:</a:t>
            </a:r>
            <a:endParaRPr b="1">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Demonstrate your Apex programming skills to:</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Write and execute codes from Anonymous window.</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Demonstrate the use of Data types &amp; Variables.</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Demonstrate the use of Control Flow Statement.</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Define relationships between objects. Data Manipulation using DML.</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Querying the Database using SOQL.</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Create Apex Classes, Objects &amp; Interfaces</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Write Apex Triggers</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Write Test Classes.</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Create VisualForce Pages.</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72"/>
          <p:cNvPicPr preferRelativeResize="0"/>
          <p:nvPr/>
        </p:nvPicPr>
        <p:blipFill>
          <a:blip r:embed="rId3">
            <a:alphaModFix/>
          </a:blip>
          <a:stretch>
            <a:fillRect/>
          </a:stretch>
        </p:blipFill>
        <p:spPr>
          <a:xfrm>
            <a:off x="152400" y="152400"/>
            <a:ext cx="4125674" cy="4476750"/>
          </a:xfrm>
          <a:prstGeom prst="rect">
            <a:avLst/>
          </a:prstGeom>
          <a:noFill/>
          <a:ln>
            <a:noFill/>
          </a:ln>
        </p:spPr>
      </p:pic>
      <p:pic>
        <p:nvPicPr>
          <p:cNvPr id="455" name="Google Shape;455;p72"/>
          <p:cNvPicPr preferRelativeResize="0"/>
          <p:nvPr/>
        </p:nvPicPr>
        <p:blipFill>
          <a:blip r:embed="rId4">
            <a:alphaModFix/>
          </a:blip>
          <a:stretch>
            <a:fillRect/>
          </a:stretch>
        </p:blipFill>
        <p:spPr>
          <a:xfrm>
            <a:off x="4430475" y="152400"/>
            <a:ext cx="4561125" cy="44767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3"/>
          <p:cNvSpPr txBox="1"/>
          <p:nvPr>
            <p:ph type="title"/>
          </p:nvPr>
        </p:nvSpPr>
        <p:spPr>
          <a:xfrm>
            <a:off x="311700" y="445025"/>
            <a:ext cx="8520600" cy="408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rPr lang="en" sz="1820"/>
              <a:t>Exercise 10:</a:t>
            </a:r>
            <a:endParaRPr sz="1820"/>
          </a:p>
        </p:txBody>
      </p:sp>
      <p:sp>
        <p:nvSpPr>
          <p:cNvPr id="461" name="Google Shape;461;p73"/>
          <p:cNvSpPr txBox="1"/>
          <p:nvPr>
            <p:ph idx="1" type="body"/>
          </p:nvPr>
        </p:nvSpPr>
        <p:spPr>
          <a:xfrm>
            <a:off x="311700" y="904200"/>
            <a:ext cx="8520600" cy="3664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Demo on DML Insert Operation Using Database methods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Insert a Customer Record First using simple DML Statement.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Customer Name = “Wipro”, Type = “Premium”.</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Insert Billing record using Database methods.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Billing Status = Paid, Amount Paid = 5000000, link Billing record to Customer using the customer ID.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Use a List&lt;Billing c&gt; to perform the Database insert method &amp; store the result in srList.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Iterate through the Success/Error result, show inserted record ID, or the error message with fields.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74"/>
          <p:cNvPicPr preferRelativeResize="0"/>
          <p:nvPr/>
        </p:nvPicPr>
        <p:blipFill>
          <a:blip r:embed="rId3">
            <a:alphaModFix/>
          </a:blip>
          <a:stretch>
            <a:fillRect/>
          </a:stretch>
        </p:blipFill>
        <p:spPr>
          <a:xfrm>
            <a:off x="152400" y="152400"/>
            <a:ext cx="4288975" cy="4568600"/>
          </a:xfrm>
          <a:prstGeom prst="rect">
            <a:avLst/>
          </a:prstGeom>
          <a:noFill/>
          <a:ln>
            <a:noFill/>
          </a:ln>
        </p:spPr>
      </p:pic>
      <p:pic>
        <p:nvPicPr>
          <p:cNvPr id="467" name="Google Shape;467;p74"/>
          <p:cNvPicPr preferRelativeResize="0"/>
          <p:nvPr/>
        </p:nvPicPr>
        <p:blipFill>
          <a:blip r:embed="rId4">
            <a:alphaModFix/>
          </a:blip>
          <a:stretch>
            <a:fillRect/>
          </a:stretch>
        </p:blipFill>
        <p:spPr>
          <a:xfrm>
            <a:off x="4593775" y="152400"/>
            <a:ext cx="4397826" cy="45175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5"/>
          <p:cNvSpPr txBox="1"/>
          <p:nvPr>
            <p:ph type="title"/>
          </p:nvPr>
        </p:nvSpPr>
        <p:spPr>
          <a:xfrm>
            <a:off x="311700" y="445025"/>
            <a:ext cx="8520600" cy="42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rPr lang="en" sz="1820"/>
              <a:t>Exercise 11:</a:t>
            </a:r>
            <a:endParaRPr sz="1820"/>
          </a:p>
        </p:txBody>
      </p:sp>
      <p:sp>
        <p:nvSpPr>
          <p:cNvPr id="473" name="Google Shape;473;p75"/>
          <p:cNvSpPr txBox="1"/>
          <p:nvPr>
            <p:ph idx="1" type="body"/>
          </p:nvPr>
        </p:nvSpPr>
        <p:spPr>
          <a:xfrm>
            <a:off x="311700" y="965425"/>
            <a:ext cx="8520600" cy="3603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Write and execute SOQL queries from Developer Console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Display ID, Amount, Stage, Account Name, Account Industry, Account Website From Opportunity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Add a Where Clause “Account Industry = Energy”</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AND “Account Annual Revenue &gt; 5000”</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474" name="Google Shape;474;p75"/>
          <p:cNvPicPr preferRelativeResize="0"/>
          <p:nvPr/>
        </p:nvPicPr>
        <p:blipFill>
          <a:blip r:embed="rId3">
            <a:alphaModFix/>
          </a:blip>
          <a:stretch>
            <a:fillRect/>
          </a:stretch>
        </p:blipFill>
        <p:spPr>
          <a:xfrm>
            <a:off x="3441250" y="1945150"/>
            <a:ext cx="5144875" cy="27860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6"/>
          <p:cNvSpPr txBox="1"/>
          <p:nvPr>
            <p:ph type="title"/>
          </p:nvPr>
        </p:nvSpPr>
        <p:spPr>
          <a:xfrm>
            <a:off x="311700" y="445025"/>
            <a:ext cx="8520600" cy="43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rPr lang="en" sz="1820"/>
              <a:t>Exercise 12:</a:t>
            </a:r>
            <a:endParaRPr sz="1820"/>
          </a:p>
        </p:txBody>
      </p:sp>
      <p:sp>
        <p:nvSpPr>
          <p:cNvPr id="480" name="Google Shape;480;p76"/>
          <p:cNvSpPr txBox="1"/>
          <p:nvPr>
            <p:ph idx="1" type="body"/>
          </p:nvPr>
        </p:nvSpPr>
        <p:spPr>
          <a:xfrm>
            <a:off x="311700" y="965425"/>
            <a:ext cx="8520600" cy="3603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Write an Apex Trigger, Name = CustomerTrigger.</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a Billing Record when on Customer Object the 'Status' field changes to Active from Inactive.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Billing “Status” must be: Paid, Amount Paid = 1000000</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Perform the DML on a List.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481" name="Google Shape;481;p76"/>
          <p:cNvPicPr preferRelativeResize="0"/>
          <p:nvPr/>
        </p:nvPicPr>
        <p:blipFill>
          <a:blip r:embed="rId3">
            <a:alphaModFix/>
          </a:blip>
          <a:stretch>
            <a:fillRect/>
          </a:stretch>
        </p:blipFill>
        <p:spPr>
          <a:xfrm>
            <a:off x="311700" y="2047200"/>
            <a:ext cx="4260301" cy="2682650"/>
          </a:xfrm>
          <a:prstGeom prst="rect">
            <a:avLst/>
          </a:prstGeom>
          <a:noFill/>
          <a:ln>
            <a:noFill/>
          </a:ln>
        </p:spPr>
      </p:pic>
      <p:pic>
        <p:nvPicPr>
          <p:cNvPr id="482" name="Google Shape;482;p76"/>
          <p:cNvPicPr preferRelativeResize="0"/>
          <p:nvPr/>
        </p:nvPicPr>
        <p:blipFill>
          <a:blip r:embed="rId4">
            <a:alphaModFix/>
          </a:blip>
          <a:stretch>
            <a:fillRect/>
          </a:stretch>
        </p:blipFill>
        <p:spPr>
          <a:xfrm>
            <a:off x="4686300" y="2047200"/>
            <a:ext cx="4306650" cy="26411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20"/>
              <a:t>Exercise 13:</a:t>
            </a:r>
            <a:endParaRPr sz="1820"/>
          </a:p>
        </p:txBody>
      </p:sp>
      <p:sp>
        <p:nvSpPr>
          <p:cNvPr id="488" name="Google Shape;488;p77"/>
          <p:cNvSpPr txBox="1"/>
          <p:nvPr>
            <p:ph idx="1" type="body"/>
          </p:nvPr>
        </p:nvSpPr>
        <p:spPr>
          <a:xfrm>
            <a:off x="311700" y="934800"/>
            <a:ext cx="8520600" cy="3634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Write a Test Class for CustomerTrigger.</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the Data for the Customer custom Object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Use Test.startTest() &amp; Test.stopTest().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Use assert statement to validate the output, Test Class must have full code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coverage.</a:t>
            </a:r>
            <a:endParaRPr/>
          </a:p>
        </p:txBody>
      </p:sp>
      <p:pic>
        <p:nvPicPr>
          <p:cNvPr id="489" name="Google Shape;489;p77"/>
          <p:cNvPicPr preferRelativeResize="0"/>
          <p:nvPr/>
        </p:nvPicPr>
        <p:blipFill>
          <a:blip r:embed="rId3">
            <a:alphaModFix/>
          </a:blip>
          <a:stretch>
            <a:fillRect/>
          </a:stretch>
        </p:blipFill>
        <p:spPr>
          <a:xfrm>
            <a:off x="311700" y="2271700"/>
            <a:ext cx="4150074" cy="2297300"/>
          </a:xfrm>
          <a:prstGeom prst="rect">
            <a:avLst/>
          </a:prstGeom>
          <a:noFill/>
          <a:ln>
            <a:noFill/>
          </a:ln>
        </p:spPr>
      </p:pic>
      <p:pic>
        <p:nvPicPr>
          <p:cNvPr id="490" name="Google Shape;490;p77"/>
          <p:cNvPicPr preferRelativeResize="0"/>
          <p:nvPr/>
        </p:nvPicPr>
        <p:blipFill>
          <a:blip r:embed="rId4">
            <a:alphaModFix/>
          </a:blip>
          <a:stretch>
            <a:fillRect/>
          </a:stretch>
        </p:blipFill>
        <p:spPr>
          <a:xfrm>
            <a:off x="4572000" y="2292600"/>
            <a:ext cx="4260301" cy="22764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8"/>
          <p:cNvSpPr txBox="1"/>
          <p:nvPr>
            <p:ph type="title"/>
          </p:nvPr>
        </p:nvSpPr>
        <p:spPr>
          <a:xfrm>
            <a:off x="311700" y="445025"/>
            <a:ext cx="8520600" cy="408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rPr lang="en" sz="1820"/>
              <a:t>Exercise 14:</a:t>
            </a:r>
            <a:endParaRPr sz="1820"/>
          </a:p>
        </p:txBody>
      </p:sp>
      <p:sp>
        <p:nvSpPr>
          <p:cNvPr id="496" name="Google Shape;496;p78"/>
          <p:cNvSpPr txBox="1"/>
          <p:nvPr>
            <p:ph idx="1" type="body"/>
          </p:nvPr>
        </p:nvSpPr>
        <p:spPr>
          <a:xfrm>
            <a:off x="311700" y="904200"/>
            <a:ext cx="8520600" cy="3664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Write an Apex Trigger, Name = DisqualifyTestLeads.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Define logic to find Leads with ‘Test’ in the Name, Ignore Case.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Validate that the Lead First/Last Name must not be Blank.</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IF ‘Test Lead’ found, system.debug(Lead First Name + ‘ ’ + Lead Last Name + ‘Will be disqualified!’);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Add the disqualified Leads to a List&lt;Lead&gt;, use for loop to iterate through the list and update Lead status field to ‘Disqualified’.</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497" name="Google Shape;497;p78"/>
          <p:cNvPicPr preferRelativeResize="0"/>
          <p:nvPr/>
        </p:nvPicPr>
        <p:blipFill>
          <a:blip r:embed="rId3">
            <a:alphaModFix/>
          </a:blip>
          <a:stretch>
            <a:fillRect/>
          </a:stretch>
        </p:blipFill>
        <p:spPr>
          <a:xfrm>
            <a:off x="471475" y="2526850"/>
            <a:ext cx="3847425" cy="2213875"/>
          </a:xfrm>
          <a:prstGeom prst="rect">
            <a:avLst/>
          </a:prstGeom>
          <a:noFill/>
          <a:ln>
            <a:noFill/>
          </a:ln>
        </p:spPr>
      </p:pic>
      <p:pic>
        <p:nvPicPr>
          <p:cNvPr id="498" name="Google Shape;498;p78"/>
          <p:cNvPicPr preferRelativeResize="0"/>
          <p:nvPr/>
        </p:nvPicPr>
        <p:blipFill>
          <a:blip r:embed="rId4">
            <a:alphaModFix/>
          </a:blip>
          <a:stretch>
            <a:fillRect/>
          </a:stretch>
        </p:blipFill>
        <p:spPr>
          <a:xfrm>
            <a:off x="4441375" y="2526850"/>
            <a:ext cx="4297426" cy="21635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9"/>
          <p:cNvSpPr txBox="1"/>
          <p:nvPr>
            <p:ph type="title"/>
          </p:nvPr>
        </p:nvSpPr>
        <p:spPr>
          <a:xfrm>
            <a:off x="311700" y="445025"/>
            <a:ext cx="8520600" cy="43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rPr lang="en" sz="1820"/>
              <a:t>Exercise 15:</a:t>
            </a:r>
            <a:endParaRPr sz="1820"/>
          </a:p>
        </p:txBody>
      </p:sp>
      <p:sp>
        <p:nvSpPr>
          <p:cNvPr id="504" name="Google Shape;504;p79"/>
          <p:cNvSpPr txBox="1"/>
          <p:nvPr>
            <p:ph idx="1" type="body"/>
          </p:nvPr>
        </p:nvSpPr>
        <p:spPr>
          <a:xfrm>
            <a:off x="311700" y="802150"/>
            <a:ext cx="8520600" cy="3766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Write a Test Class for DisqualifyTestLeads.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the Data for the Lead Object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Use Test.startTest() &amp; Test.stopTest().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Use assert statement to validate the output, Test Class must have full code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Coverage.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505" name="Google Shape;505;p79"/>
          <p:cNvPicPr preferRelativeResize="0"/>
          <p:nvPr/>
        </p:nvPicPr>
        <p:blipFill>
          <a:blip r:embed="rId3">
            <a:alphaModFix/>
          </a:blip>
          <a:stretch>
            <a:fillRect/>
          </a:stretch>
        </p:blipFill>
        <p:spPr>
          <a:xfrm>
            <a:off x="311700" y="2088025"/>
            <a:ext cx="4260301" cy="2755450"/>
          </a:xfrm>
          <a:prstGeom prst="rect">
            <a:avLst/>
          </a:prstGeom>
          <a:noFill/>
          <a:ln>
            <a:noFill/>
          </a:ln>
        </p:spPr>
      </p:pic>
      <p:pic>
        <p:nvPicPr>
          <p:cNvPr id="506" name="Google Shape;506;p79"/>
          <p:cNvPicPr preferRelativeResize="0"/>
          <p:nvPr/>
        </p:nvPicPr>
        <p:blipFill>
          <a:blip r:embed="rId4">
            <a:alphaModFix/>
          </a:blip>
          <a:stretch>
            <a:fillRect/>
          </a:stretch>
        </p:blipFill>
        <p:spPr>
          <a:xfrm>
            <a:off x="4723150" y="2088025"/>
            <a:ext cx="4218775" cy="27146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0"/>
          <p:cNvSpPr txBox="1"/>
          <p:nvPr>
            <p:ph type="title"/>
          </p:nvPr>
        </p:nvSpPr>
        <p:spPr>
          <a:xfrm>
            <a:off x="311700" y="445025"/>
            <a:ext cx="8520600" cy="39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rPr lang="en" sz="1820"/>
              <a:t>Exercise 16:</a:t>
            </a:r>
            <a:endParaRPr sz="1820"/>
          </a:p>
        </p:txBody>
      </p:sp>
      <p:sp>
        <p:nvSpPr>
          <p:cNvPr id="512" name="Google Shape;512;p80"/>
          <p:cNvSpPr txBox="1"/>
          <p:nvPr>
            <p:ph idx="1" type="body"/>
          </p:nvPr>
        </p:nvSpPr>
        <p:spPr>
          <a:xfrm>
            <a:off x="311700" y="904200"/>
            <a:ext cx="8520600" cy="3664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a Visualforce page which displays Opportunity fields as output fields.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The page must be named OppView, It must reference the Opportunity standard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controller.</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Define 4 apex:outputField components: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Opportunity Name, Amount, Close Date, Opportunity Account Name.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513" name="Google Shape;513;p80"/>
          <p:cNvPicPr preferRelativeResize="0"/>
          <p:nvPr/>
        </p:nvPicPr>
        <p:blipFill>
          <a:blip r:embed="rId3">
            <a:alphaModFix/>
          </a:blip>
          <a:stretch>
            <a:fillRect/>
          </a:stretch>
        </p:blipFill>
        <p:spPr>
          <a:xfrm>
            <a:off x="1600200" y="2261500"/>
            <a:ext cx="5943600" cy="25309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1"/>
          <p:cNvSpPr txBox="1"/>
          <p:nvPr>
            <p:ph type="title"/>
          </p:nvPr>
        </p:nvSpPr>
        <p:spPr>
          <a:xfrm>
            <a:off x="311700" y="445025"/>
            <a:ext cx="8520600" cy="449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rPr lang="en" sz="1820"/>
              <a:t>Exercise 17:</a:t>
            </a:r>
            <a:endParaRPr sz="1820"/>
          </a:p>
        </p:txBody>
      </p:sp>
      <p:sp>
        <p:nvSpPr>
          <p:cNvPr id="519" name="Google Shape;519;p81"/>
          <p:cNvSpPr txBox="1"/>
          <p:nvPr>
            <p:ph idx="1" type="body"/>
          </p:nvPr>
        </p:nvSpPr>
        <p:spPr>
          <a:xfrm>
            <a:off x="311700" y="842950"/>
            <a:ext cx="8520600" cy="4061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a Visualforce page which shows a list of Accounts linked to their record pages.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The page must be named AccountList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It must reference the Account standard controller.</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It must have a recordSetVar attribute equal to accounts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It must have a Visualforce apex:repeat component, with the following:</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Use the var attribute set to “a”, Use the &lt;li&gt; HTML list tag</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Use the apex:outputLink component to link to the respective record detail page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520" name="Google Shape;520;p81"/>
          <p:cNvPicPr preferRelativeResize="0"/>
          <p:nvPr/>
        </p:nvPicPr>
        <p:blipFill>
          <a:blip r:embed="rId3">
            <a:alphaModFix/>
          </a:blip>
          <a:stretch>
            <a:fillRect/>
          </a:stretch>
        </p:blipFill>
        <p:spPr>
          <a:xfrm>
            <a:off x="1468900" y="2639100"/>
            <a:ext cx="5943600" cy="250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ph type="title"/>
          </p:nvPr>
        </p:nvSpPr>
        <p:spPr>
          <a:xfrm>
            <a:off x="311700" y="3633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1800">
                <a:solidFill>
                  <a:srgbClr val="000000"/>
                </a:solidFill>
                <a:latin typeface="Times New Roman"/>
                <a:ea typeface="Times New Roman"/>
                <a:cs typeface="Times New Roman"/>
                <a:sym typeface="Times New Roman"/>
              </a:rPr>
              <a:t>                                                             </a:t>
            </a:r>
            <a:r>
              <a:rPr b="1" lang="en" sz="2466">
                <a:solidFill>
                  <a:srgbClr val="000000"/>
                </a:solidFill>
                <a:latin typeface="Times New Roman"/>
                <a:ea typeface="Times New Roman"/>
                <a:cs typeface="Times New Roman"/>
                <a:sym typeface="Times New Roman"/>
              </a:rPr>
              <a:t>   </a:t>
            </a:r>
            <a:r>
              <a:rPr b="1" lang="en" sz="2466">
                <a:solidFill>
                  <a:srgbClr val="000000"/>
                </a:solidFill>
                <a:latin typeface="Times New Roman"/>
                <a:ea typeface="Times New Roman"/>
                <a:cs typeface="Times New Roman"/>
                <a:sym typeface="Times New Roman"/>
              </a:rPr>
              <a:t>Screenshots</a:t>
            </a:r>
            <a:endParaRPr sz="3466">
              <a:solidFill>
                <a:srgbClr val="000000"/>
              </a:solidFill>
            </a:endParaRPr>
          </a:p>
          <a:p>
            <a:pPr indent="0" lvl="0" marL="0" rtl="0" algn="l">
              <a:spcBef>
                <a:spcPts val="0"/>
              </a:spcBef>
              <a:spcAft>
                <a:spcPts val="0"/>
              </a:spcAft>
              <a:buNone/>
            </a:pPr>
            <a:r>
              <a:t/>
            </a:r>
            <a:endParaRPr/>
          </a:p>
        </p:txBody>
      </p:sp>
      <p:sp>
        <p:nvSpPr>
          <p:cNvPr id="89" name="Google Shape;89;p19"/>
          <p:cNvSpPr txBox="1"/>
          <p:nvPr>
            <p:ph idx="1" type="body"/>
          </p:nvPr>
        </p:nvSpPr>
        <p:spPr>
          <a:xfrm>
            <a:off x="311700" y="11626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b="1" lang="en">
                <a:solidFill>
                  <a:schemeClr val="dk1"/>
                </a:solidFill>
                <a:latin typeface="Times New Roman"/>
                <a:ea typeface="Times New Roman"/>
                <a:cs typeface="Times New Roman"/>
                <a:sym typeface="Times New Roman"/>
              </a:rPr>
              <a:t>                                                            Module 1</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a:solidFill>
                  <a:schemeClr val="dk1"/>
                </a:solidFill>
                <a:latin typeface="Times New Roman"/>
                <a:ea typeface="Times New Roman"/>
                <a:cs typeface="Times New Roman"/>
                <a:sym typeface="Times New Roman"/>
              </a:rPr>
              <a:t>Exercise 1:</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a:solidFill>
                  <a:schemeClr val="dk1"/>
                </a:solidFill>
                <a:latin typeface="Times New Roman"/>
                <a:ea typeface="Times New Roman"/>
                <a:cs typeface="Times New Roman"/>
                <a:sym typeface="Times New Roman"/>
              </a:rPr>
              <a:t>Step 1:</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Create a new custom lightning App, name: Travel App.</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Upload Travel.png as App image, Keep “Org Theme options” checked.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Navigation Style=”Standard Navigation”,leave rest as it is.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Select and add Chatter,Reports and dashboards to the Navigation items.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User Profile=”System Administrator</a:t>
            </a:r>
            <a:r>
              <a:rPr lang="en"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chemeClr val="dk1"/>
                </a:solidFill>
                <a:latin typeface="Times New Roman"/>
                <a:ea typeface="Times New Roman"/>
                <a:cs typeface="Times New Roman"/>
                <a:sym typeface="Times New Roman"/>
              </a:rPr>
              <a:t>Save and Finish</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pic>
        <p:nvPicPr>
          <p:cNvPr id="90" name="Google Shape;90;p19"/>
          <p:cNvPicPr preferRelativeResize="0"/>
          <p:nvPr/>
        </p:nvPicPr>
        <p:blipFill>
          <a:blip r:embed="rId3">
            <a:alphaModFix/>
          </a:blip>
          <a:stretch>
            <a:fillRect/>
          </a:stretch>
        </p:blipFill>
        <p:spPr>
          <a:xfrm>
            <a:off x="5504750" y="2363550"/>
            <a:ext cx="3508627" cy="207577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2"/>
          <p:cNvSpPr txBox="1"/>
          <p:nvPr>
            <p:ph type="title"/>
          </p:nvPr>
        </p:nvSpPr>
        <p:spPr>
          <a:xfrm>
            <a:off x="311700" y="445025"/>
            <a:ext cx="8520600" cy="408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rPr lang="en" sz="1820"/>
              <a:t>Exercise 18:</a:t>
            </a:r>
            <a:endParaRPr sz="1820"/>
          </a:p>
        </p:txBody>
      </p:sp>
      <p:sp>
        <p:nvSpPr>
          <p:cNvPr id="526" name="Google Shape;526;p82"/>
          <p:cNvSpPr txBox="1"/>
          <p:nvPr>
            <p:ph idx="1" type="body"/>
          </p:nvPr>
        </p:nvSpPr>
        <p:spPr>
          <a:xfrm>
            <a:off x="311700" y="781725"/>
            <a:ext cx="8520600" cy="3787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Create a Visualforce page that uses a custom controller to display a list of cases with the status of 'New'. The page must be named NewCaseList.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The custom controller Apex class must be named NewCaseListController and include the following:</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 publicly scoped method named getNewCases | Use the return type of List&lt;Case&gt;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Return a list of case records that includes the ID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and CaseNumber fields.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Filter the results returned to only have a status of New.</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The NewCaseList Visualforce page must use an apex:repeat component, which is: Bound to newCases, Refers to the var attribute as case, bind an apex:outputLink component to the ID of the case.</a:t>
            </a:r>
            <a:endParaRPr/>
          </a:p>
        </p:txBody>
      </p:sp>
      <p:pic>
        <p:nvPicPr>
          <p:cNvPr id="527" name="Google Shape;527;p82"/>
          <p:cNvPicPr preferRelativeResize="0"/>
          <p:nvPr/>
        </p:nvPicPr>
        <p:blipFill>
          <a:blip r:embed="rId3">
            <a:alphaModFix/>
          </a:blip>
          <a:stretch>
            <a:fillRect/>
          </a:stretch>
        </p:blipFill>
        <p:spPr>
          <a:xfrm>
            <a:off x="1550550" y="2802400"/>
            <a:ext cx="5943600" cy="2397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type="title"/>
          </p:nvPr>
        </p:nvSpPr>
        <p:spPr>
          <a:xfrm>
            <a:off x="311700" y="40420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54395"/>
              <a:buFont typeface="Arial"/>
              <a:buNone/>
            </a:pPr>
            <a:r>
              <a:rPr b="1" lang="en" sz="2022">
                <a:latin typeface="Times New Roman"/>
                <a:ea typeface="Times New Roman"/>
                <a:cs typeface="Times New Roman"/>
                <a:sym typeface="Times New Roman"/>
              </a:rPr>
              <a:t>Step 2:</a:t>
            </a:r>
            <a:endParaRPr sz="3022"/>
          </a:p>
        </p:txBody>
      </p:sp>
      <p:sp>
        <p:nvSpPr>
          <p:cNvPr id="96" name="Google Shape;96;p20"/>
          <p:cNvSpPr txBox="1"/>
          <p:nvPr>
            <p:ph idx="1" type="body"/>
          </p:nvPr>
        </p:nvSpPr>
        <p:spPr>
          <a:xfrm>
            <a:off x="311700" y="1019825"/>
            <a:ext cx="8520600" cy="3416400"/>
          </a:xfrm>
          <a:prstGeom prst="rect">
            <a:avLst/>
          </a:prstGeom>
        </p:spPr>
        <p:txBody>
          <a:bodyPr anchorCtr="0" anchor="t" bIns="91425" lIns="91425" spcFirstLastPara="1" rIns="91425" wrap="square" tIns="91425">
            <a:normAutofit fontScale="40000" lnSpcReduction="10000"/>
          </a:bodyPr>
          <a:lstStyle/>
          <a:p>
            <a:pPr indent="0" lvl="0" marL="0" rtl="0" algn="l">
              <a:lnSpc>
                <a:spcPct val="115000"/>
              </a:lnSpc>
              <a:spcBef>
                <a:spcPts val="0"/>
              </a:spcBef>
              <a:spcAft>
                <a:spcPts val="0"/>
              </a:spcAft>
              <a:buClr>
                <a:schemeClr val="dk1"/>
              </a:buClr>
              <a:buSzPct val="61111"/>
              <a:buFont typeface="Arial"/>
              <a:buNone/>
            </a:pPr>
            <a:r>
              <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41366"/>
              <a:buFont typeface="Arial"/>
              <a:buNone/>
            </a:pPr>
            <a:r>
              <a:rPr lang="en" sz="2659">
                <a:solidFill>
                  <a:schemeClr val="dk1"/>
                </a:solidFill>
                <a:latin typeface="Times New Roman"/>
                <a:ea typeface="Times New Roman"/>
                <a:cs typeface="Times New Roman"/>
                <a:sym typeface="Times New Roman"/>
              </a:rPr>
              <a:t>Create a Department custom object</a:t>
            </a:r>
            <a:endParaRPr sz="2659">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41366"/>
              <a:buFont typeface="Arial"/>
              <a:buNone/>
            </a:pPr>
            <a:r>
              <a:rPr lang="en" sz="2659">
                <a:solidFill>
                  <a:schemeClr val="dk1"/>
                </a:solidFill>
                <a:latin typeface="Times New Roman"/>
                <a:ea typeface="Times New Roman"/>
                <a:cs typeface="Times New Roman"/>
                <a:sym typeface="Times New Roman"/>
              </a:rPr>
              <a:t>Label=”Department”</a:t>
            </a:r>
            <a:endParaRPr sz="2659">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41366"/>
              <a:buFont typeface="Arial"/>
              <a:buNone/>
            </a:pPr>
            <a:r>
              <a:rPr lang="en" sz="2659">
                <a:solidFill>
                  <a:schemeClr val="dk1"/>
                </a:solidFill>
                <a:latin typeface="Times New Roman"/>
                <a:ea typeface="Times New Roman"/>
                <a:cs typeface="Times New Roman"/>
                <a:sym typeface="Times New Roman"/>
              </a:rPr>
              <a:t>Plural=”Departments”</a:t>
            </a:r>
            <a:endParaRPr sz="2659">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41366"/>
              <a:buFont typeface="Arial"/>
              <a:buNone/>
            </a:pPr>
            <a:r>
              <a:rPr lang="en" sz="2659">
                <a:solidFill>
                  <a:schemeClr val="dk1"/>
                </a:solidFill>
                <a:latin typeface="Times New Roman"/>
                <a:ea typeface="Times New Roman"/>
                <a:cs typeface="Times New Roman"/>
                <a:sym typeface="Times New Roman"/>
              </a:rPr>
              <a:t>Data type=”text”</a:t>
            </a:r>
            <a:endParaRPr sz="2659">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41366"/>
              <a:buFont typeface="Arial"/>
              <a:buNone/>
            </a:pPr>
            <a:r>
              <a:rPr lang="en" sz="2659">
                <a:solidFill>
                  <a:schemeClr val="dk1"/>
                </a:solidFill>
                <a:latin typeface="Times New Roman"/>
                <a:ea typeface="Times New Roman"/>
                <a:cs typeface="Times New Roman"/>
                <a:sym typeface="Times New Roman"/>
              </a:rPr>
              <a:t>Select “Allow Reports”,”Allow Search”</a:t>
            </a:r>
            <a:endParaRPr sz="2659">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41366"/>
              <a:buFont typeface="Arial"/>
              <a:buNone/>
            </a:pPr>
            <a:r>
              <a:rPr lang="en" sz="2659">
                <a:solidFill>
                  <a:schemeClr val="dk1"/>
                </a:solidFill>
                <a:latin typeface="Times New Roman"/>
                <a:ea typeface="Times New Roman"/>
                <a:cs typeface="Times New Roman"/>
                <a:sym typeface="Times New Roman"/>
              </a:rPr>
              <a:t>Keep other options as it is</a:t>
            </a:r>
            <a:endParaRPr sz="2659">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41366"/>
              <a:buFont typeface="Arial"/>
              <a:buNone/>
            </a:pPr>
            <a:r>
              <a:rPr lang="en" sz="2659">
                <a:solidFill>
                  <a:schemeClr val="dk1"/>
                </a:solidFill>
                <a:latin typeface="Times New Roman"/>
                <a:ea typeface="Times New Roman"/>
                <a:cs typeface="Times New Roman"/>
                <a:sym typeface="Times New Roman"/>
              </a:rPr>
              <a:t>Use custom tab and include it only for Travel App</a:t>
            </a:r>
            <a:endParaRPr sz="2659">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2659">
                <a:solidFill>
                  <a:schemeClr val="dk1"/>
                </a:solidFill>
                <a:latin typeface="Times New Roman"/>
                <a:ea typeface="Times New Roman"/>
                <a:cs typeface="Times New Roman"/>
                <a:sym typeface="Times New Roman"/>
              </a:rPr>
              <a:t>Tab visibility=As it is,Save</a:t>
            </a:r>
            <a:endParaRPr sz="2659">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4456">
                <a:solidFill>
                  <a:srgbClr val="000000"/>
                </a:solidFill>
                <a:latin typeface="Times New Roman"/>
                <a:ea typeface="Times New Roman"/>
                <a:cs typeface="Times New Roman"/>
                <a:sym typeface="Times New Roman"/>
              </a:rPr>
              <a:t>Step 3:</a:t>
            </a:r>
            <a:endParaRPr sz="5456">
              <a:solidFill>
                <a:srgbClr val="000000"/>
              </a:solidFill>
            </a:endParaRPr>
          </a:p>
          <a:p>
            <a:pPr indent="0" lvl="0" marL="0" rtl="0" algn="l">
              <a:lnSpc>
                <a:spcPct val="115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2861">
                <a:solidFill>
                  <a:schemeClr val="dk1"/>
                </a:solidFill>
                <a:latin typeface="Times New Roman"/>
                <a:ea typeface="Times New Roman"/>
                <a:cs typeface="Times New Roman"/>
                <a:sym typeface="Times New Roman"/>
              </a:rPr>
              <a:t>Create the following custom fields:</a:t>
            </a:r>
            <a:endParaRPr sz="286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86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2861">
                <a:solidFill>
                  <a:schemeClr val="dk1"/>
                </a:solidFill>
                <a:latin typeface="Times New Roman"/>
                <a:ea typeface="Times New Roman"/>
                <a:cs typeface="Times New Roman"/>
                <a:sym typeface="Times New Roman"/>
              </a:rPr>
              <a:t>1.Department Code,Text ,length=10,Required,Select Unique and Case sensitive</a:t>
            </a:r>
            <a:endParaRPr sz="286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2861">
                <a:solidFill>
                  <a:schemeClr val="dk1"/>
                </a:solidFill>
                <a:latin typeface="Times New Roman"/>
                <a:ea typeface="Times New Roman"/>
                <a:cs typeface="Times New Roman"/>
                <a:sym typeface="Times New Roman"/>
              </a:rPr>
              <a:t>2.Location,Picklist, Values:Kolkata,Delhi</a:t>
            </a:r>
            <a:endParaRPr sz="286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38442"/>
              <a:buFont typeface="Arial"/>
              <a:buNone/>
            </a:pPr>
            <a:r>
              <a:rPr lang="en" sz="2861">
                <a:solidFill>
                  <a:schemeClr val="dk1"/>
                </a:solidFill>
                <a:latin typeface="Times New Roman"/>
                <a:ea typeface="Times New Roman"/>
                <a:cs typeface="Times New Roman"/>
                <a:sym typeface="Times New Roman"/>
              </a:rPr>
              <a:t>3.Department Type,Picklist,Values:Banking,Finance,Education,Energy,IT</a:t>
            </a:r>
            <a:endParaRPr sz="286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78571"/>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97" name="Google Shape;97;p20"/>
          <p:cNvPicPr preferRelativeResize="0"/>
          <p:nvPr/>
        </p:nvPicPr>
        <p:blipFill>
          <a:blip r:embed="rId3">
            <a:alphaModFix/>
          </a:blip>
          <a:stretch>
            <a:fillRect/>
          </a:stretch>
        </p:blipFill>
        <p:spPr>
          <a:xfrm>
            <a:off x="3873075" y="598050"/>
            <a:ext cx="5020450" cy="2429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1102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7808"/>
              <a:buFont typeface="Arial"/>
              <a:buNone/>
            </a:pPr>
            <a:r>
              <a:rPr lang="en" sz="1622">
                <a:latin typeface="Times New Roman"/>
                <a:ea typeface="Times New Roman"/>
                <a:cs typeface="Times New Roman"/>
                <a:sym typeface="Times New Roman"/>
              </a:rPr>
              <a:t>Create Field Dependency</a:t>
            </a:r>
            <a:endParaRPr sz="1622">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67808"/>
              <a:buFont typeface="Arial"/>
              <a:buNone/>
            </a:pPr>
            <a:r>
              <a:t/>
            </a:r>
            <a:endParaRPr sz="1622">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67808"/>
              <a:buFont typeface="Arial"/>
              <a:buNone/>
            </a:pPr>
            <a:r>
              <a:rPr lang="en" sz="1622">
                <a:latin typeface="Times New Roman"/>
                <a:ea typeface="Times New Roman"/>
                <a:cs typeface="Times New Roman"/>
                <a:sym typeface="Times New Roman"/>
              </a:rPr>
              <a:t>Controlling field=Location,</a:t>
            </a:r>
            <a:endParaRPr sz="1622">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67808"/>
              <a:buFont typeface="Arial"/>
              <a:buNone/>
            </a:pPr>
            <a:r>
              <a:rPr lang="en" sz="1622">
                <a:latin typeface="Times New Roman"/>
                <a:ea typeface="Times New Roman"/>
                <a:cs typeface="Times New Roman"/>
                <a:sym typeface="Times New Roman"/>
              </a:rPr>
              <a:t>Dependent field=Department Type</a:t>
            </a:r>
            <a:endParaRPr sz="1622">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78571"/>
              <a:buFont typeface="Arial"/>
              <a:buNone/>
            </a:pPr>
            <a:r>
              <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03" name="Google Shape;103;p21"/>
          <p:cNvSpPr txBox="1"/>
          <p:nvPr>
            <p:ph idx="1" type="body"/>
          </p:nvPr>
        </p:nvSpPr>
        <p:spPr>
          <a:xfrm>
            <a:off x="311700" y="1679800"/>
            <a:ext cx="8520600" cy="288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4" name="Google Shape;104;p21"/>
          <p:cNvPicPr preferRelativeResize="0"/>
          <p:nvPr/>
        </p:nvPicPr>
        <p:blipFill>
          <a:blip r:embed="rId3">
            <a:alphaModFix/>
          </a:blip>
          <a:stretch>
            <a:fillRect/>
          </a:stretch>
        </p:blipFill>
        <p:spPr>
          <a:xfrm>
            <a:off x="311700" y="1729250"/>
            <a:ext cx="8520600" cy="288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